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79" r:id="rId5"/>
    <p:sldId id="278" r:id="rId6"/>
    <p:sldId id="265" r:id="rId7"/>
    <p:sldId id="268" r:id="rId8"/>
    <p:sldId id="267" r:id="rId9"/>
    <p:sldId id="269" r:id="rId10"/>
    <p:sldId id="272" r:id="rId11"/>
    <p:sldId id="273" r:id="rId12"/>
    <p:sldId id="271" r:id="rId13"/>
    <p:sldId id="274" r:id="rId14"/>
    <p:sldId id="275" r:id="rId15"/>
    <p:sldId id="276" r:id="rId16"/>
    <p:sldId id="280" r:id="rId17"/>
    <p:sldId id="27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B9C0"/>
    <a:srgbClr val="FD5635"/>
    <a:srgbClr val="24AFB6"/>
    <a:srgbClr val="26B4A6"/>
    <a:srgbClr val="25B5B2"/>
    <a:srgbClr val="56DCD9"/>
    <a:srgbClr val="FC37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3" autoAdjust="0"/>
    <p:restoredTop sz="94603" autoAdjust="0"/>
  </p:normalViewPr>
  <p:slideViewPr>
    <p:cSldViewPr>
      <p:cViewPr>
        <p:scale>
          <a:sx n="70" d="100"/>
          <a:sy n="70" d="100"/>
        </p:scale>
        <p:origin x="-1716" y="-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png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>
            <a:grpSpLocks/>
          </p:cNvGrpSpPr>
          <p:nvPr/>
        </p:nvGrpSpPr>
        <p:grpSpPr bwMode="auto">
          <a:xfrm>
            <a:off x="3598145" y="4289233"/>
            <a:ext cx="2168258" cy="496978"/>
            <a:chOff x="2650132" y="2039878"/>
            <a:chExt cx="2168258" cy="496978"/>
          </a:xfrm>
        </p:grpSpPr>
        <p:sp>
          <p:nvSpPr>
            <p:cNvPr id="5" name="TextBox 1"/>
            <p:cNvSpPr txBox="1">
              <a:spLocks noChangeArrowheads="1"/>
            </p:cNvSpPr>
            <p:nvPr/>
          </p:nvSpPr>
          <p:spPr bwMode="auto">
            <a:xfrm>
              <a:off x="2650132" y="2039878"/>
              <a:ext cx="17380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b="1" dirty="0">
                  <a:solidFill>
                    <a:srgbClr val="FF6600"/>
                  </a:solidFill>
                  <a:latin typeface="Arial" charset="0"/>
                  <a:ea typeface="宋体" pitchFamily="2" charset="-122"/>
                </a:rPr>
                <a:t>3D</a:t>
              </a:r>
              <a:r>
                <a:rPr lang="en-US" altLang="zh-CN" sz="2000" b="1" dirty="0">
                  <a:latin typeface="Arial" charset="0"/>
                  <a:ea typeface="宋体" pitchFamily="2" charset="-122"/>
                </a:rPr>
                <a:t>FINANCE</a:t>
              </a:r>
              <a:endParaRPr lang="zh-CN" altLang="en-US" sz="2000" b="1" dirty="0">
                <a:latin typeface="Arial" charset="0"/>
                <a:ea typeface="宋体" pitchFamily="2" charset="-122"/>
              </a:endParaRPr>
            </a:p>
          </p:txBody>
        </p:sp>
        <p:sp>
          <p:nvSpPr>
            <p:cNvPr id="6" name="TextBox 2"/>
            <p:cNvSpPr txBox="1">
              <a:spLocks noChangeArrowheads="1"/>
            </p:cNvSpPr>
            <p:nvPr/>
          </p:nvSpPr>
          <p:spPr bwMode="auto">
            <a:xfrm>
              <a:off x="2726332" y="2336801"/>
              <a:ext cx="2092058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700" b="1">
                  <a:solidFill>
                    <a:srgbClr val="FF6600"/>
                  </a:solidFill>
                  <a:latin typeface="Arial" charset="0"/>
                  <a:ea typeface="宋体" pitchFamily="2" charset="-122"/>
                </a:rPr>
                <a:t>PROFESSIONAL FINANCE TRAINING APP</a:t>
              </a:r>
              <a:endParaRPr lang="zh-CN" altLang="en-US" sz="700" b="1">
                <a:solidFill>
                  <a:srgbClr val="FF6600"/>
                </a:solidFill>
                <a:latin typeface="Arial" charset="0"/>
                <a:ea typeface="宋体" pitchFamily="2" charset="-122"/>
              </a:endParaRPr>
            </a:p>
          </p:txBody>
        </p:sp>
      </p:grpSp>
      <p:pic>
        <p:nvPicPr>
          <p:cNvPr id="19" name="Picture 8" descr="灰色文字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260" y="4786211"/>
            <a:ext cx="1447800" cy="254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2"/>
          <p:cNvSpPr/>
          <p:nvPr/>
        </p:nvSpPr>
        <p:spPr>
          <a:xfrm>
            <a:off x="3527884" y="1988021"/>
            <a:ext cx="699075" cy="6990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13"/>
          <p:cNvSpPr/>
          <p:nvPr/>
        </p:nvSpPr>
        <p:spPr>
          <a:xfrm>
            <a:off x="4226959" y="1981200"/>
            <a:ext cx="699075" cy="6990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>
                <a:solidFill>
                  <a:schemeClr val="tx1"/>
                </a:solidFill>
              </a:rPr>
              <a:t>D</a:t>
            </a:r>
            <a:endParaRPr lang="zh-CN" altLang="en-US" sz="5400" dirty="0">
              <a:solidFill>
                <a:schemeClr val="tx1"/>
              </a:solidFill>
            </a:endParaRPr>
          </a:p>
        </p:txBody>
      </p:sp>
      <p:sp>
        <p:nvSpPr>
          <p:cNvPr id="22" name="矩形 14"/>
          <p:cNvSpPr/>
          <p:nvPr/>
        </p:nvSpPr>
        <p:spPr>
          <a:xfrm>
            <a:off x="4926035" y="1981200"/>
            <a:ext cx="699075" cy="6990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</a:t>
            </a:r>
            <a:endParaRPr lang="zh-CN" altLang="en-US" sz="4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15"/>
          <p:cNvSpPr/>
          <p:nvPr/>
        </p:nvSpPr>
        <p:spPr>
          <a:xfrm>
            <a:off x="3527884" y="2680275"/>
            <a:ext cx="699075" cy="6990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4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</a:t>
            </a:r>
          </a:p>
        </p:txBody>
      </p:sp>
      <p:sp>
        <p:nvSpPr>
          <p:cNvPr id="24" name="矩形 16"/>
          <p:cNvSpPr/>
          <p:nvPr/>
        </p:nvSpPr>
        <p:spPr>
          <a:xfrm>
            <a:off x="4226959" y="2673454"/>
            <a:ext cx="699075" cy="699075"/>
          </a:xfrm>
          <a:prstGeom prst="rect">
            <a:avLst/>
          </a:prstGeom>
          <a:solidFill>
            <a:srgbClr val="FF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融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17"/>
          <p:cNvSpPr/>
          <p:nvPr/>
        </p:nvSpPr>
        <p:spPr>
          <a:xfrm>
            <a:off x="4926035" y="2673454"/>
            <a:ext cx="699075" cy="699075"/>
          </a:xfrm>
          <a:prstGeom prst="rect">
            <a:avLst/>
          </a:prstGeom>
          <a:solidFill>
            <a:srgbClr val="57B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</a:t>
            </a:r>
            <a:endParaRPr lang="zh-CN" altLang="en-US" sz="4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18"/>
          <p:cNvSpPr/>
          <p:nvPr/>
        </p:nvSpPr>
        <p:spPr>
          <a:xfrm>
            <a:off x="3527884" y="3372529"/>
            <a:ext cx="699075" cy="69907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/>
          </a:p>
        </p:txBody>
      </p:sp>
      <p:sp>
        <p:nvSpPr>
          <p:cNvPr id="27" name="矩形 19"/>
          <p:cNvSpPr/>
          <p:nvPr/>
        </p:nvSpPr>
        <p:spPr>
          <a:xfrm>
            <a:off x="4226959" y="3379351"/>
            <a:ext cx="699075" cy="6990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</a:t>
            </a:r>
            <a:endParaRPr lang="zh-CN" altLang="en-US" sz="4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0"/>
          <p:cNvSpPr/>
          <p:nvPr/>
        </p:nvSpPr>
        <p:spPr>
          <a:xfrm>
            <a:off x="4926035" y="3379351"/>
            <a:ext cx="699075" cy="699075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endParaRPr lang="zh-CN" altLang="en-US" sz="44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Picture 8" descr="灰色文字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682382"/>
            <a:ext cx="567470" cy="9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58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"/>
          <p:cNvSpPr/>
          <p:nvPr/>
        </p:nvSpPr>
        <p:spPr>
          <a:xfrm rot="5400000">
            <a:off x="6743896" y="1180901"/>
            <a:ext cx="3118011" cy="299007"/>
          </a:xfrm>
          <a:prstGeom prst="roundRect">
            <a:avLst>
              <a:gd name="adj" fmla="val 4044"/>
            </a:avLst>
          </a:prstGeom>
          <a:solidFill>
            <a:srgbClr val="FD5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ounded Rectangle 3"/>
          <p:cNvSpPr/>
          <p:nvPr/>
        </p:nvSpPr>
        <p:spPr>
          <a:xfrm rot="5400000">
            <a:off x="6312054" y="1178079"/>
            <a:ext cx="3118018" cy="317024"/>
          </a:xfrm>
          <a:prstGeom prst="roundRect">
            <a:avLst>
              <a:gd name="adj" fmla="val 4044"/>
            </a:avLst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val 10"/>
          <p:cNvSpPr/>
          <p:nvPr/>
        </p:nvSpPr>
        <p:spPr>
          <a:xfrm>
            <a:off x="7362518" y="2638118"/>
            <a:ext cx="1476682" cy="1476682"/>
          </a:xfrm>
          <a:prstGeom prst="ellipse">
            <a:avLst/>
          </a:prstGeom>
          <a:solidFill>
            <a:schemeClr val="bg1"/>
          </a:solidFill>
          <a:ln w="254000">
            <a:solidFill>
              <a:srgbClr val="FD563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7200" dirty="0"/>
              <a:t>1</a:t>
            </a:r>
            <a:endParaRPr lang="en-GB" sz="7200" dirty="0"/>
          </a:p>
        </p:txBody>
      </p:sp>
      <p:grpSp>
        <p:nvGrpSpPr>
          <p:cNvPr id="4" name="组合 3"/>
          <p:cNvGrpSpPr/>
          <p:nvPr/>
        </p:nvGrpSpPr>
        <p:grpSpPr>
          <a:xfrm>
            <a:off x="838200" y="1752600"/>
            <a:ext cx="5562600" cy="3200400"/>
            <a:chOff x="838200" y="1524000"/>
            <a:chExt cx="5562600" cy="3200400"/>
          </a:xfrm>
        </p:grpSpPr>
        <p:pic>
          <p:nvPicPr>
            <p:cNvPr id="1027" name="Picture 3" descr="C:\Documents and Settings\wangzhaokai\桌面\{F234450A-6F01-4E2F-A64E-8EB186680CC0}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524000"/>
              <a:ext cx="5562600" cy="320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ular Callout 8"/>
            <p:cNvSpPr/>
            <p:nvPr/>
          </p:nvSpPr>
          <p:spPr>
            <a:xfrm>
              <a:off x="838200" y="1552882"/>
              <a:ext cx="5562600" cy="3153082"/>
            </a:xfrm>
            <a:prstGeom prst="wedgeRectCallout">
              <a:avLst/>
            </a:prstGeom>
            <a:solidFill>
              <a:schemeClr val="bg1">
                <a:lumMod val="85000"/>
                <a:alpha val="8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810000" y="2590800"/>
            <a:ext cx="2459129" cy="1631216"/>
            <a:chOff x="3713071" y="2590800"/>
            <a:chExt cx="2459129" cy="1631216"/>
          </a:xfrm>
        </p:grpSpPr>
        <p:sp>
          <p:nvSpPr>
            <p:cNvPr id="16" name="矩形 15"/>
            <p:cNvSpPr/>
            <p:nvPr/>
          </p:nvSpPr>
          <p:spPr>
            <a:xfrm>
              <a:off x="4013262" y="2590800"/>
              <a:ext cx="2158938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/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· </a:t>
              </a:r>
              <a:r>
                <a:rPr lang="zh-CN" altLang="en-US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纯</a:t>
              </a:r>
              <a:r>
                <a: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3D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展现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方式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· 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效果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更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生动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· 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更形象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eaLnBrk="1" hangingPunct="1"/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· 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更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具趣味性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Group 19"/>
            <p:cNvGrpSpPr/>
            <p:nvPr/>
          </p:nvGrpSpPr>
          <p:grpSpPr>
            <a:xfrm>
              <a:off x="3713071" y="2762250"/>
              <a:ext cx="300191" cy="266700"/>
              <a:chOff x="1333500" y="1676400"/>
              <a:chExt cx="600382" cy="533400"/>
            </a:xfrm>
          </p:grpSpPr>
          <p:cxnSp>
            <p:nvCxnSpPr>
              <p:cNvPr id="24" name="Straight Connector 14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26B9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15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26B9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19"/>
            <p:cNvGrpSpPr/>
            <p:nvPr/>
          </p:nvGrpSpPr>
          <p:grpSpPr>
            <a:xfrm>
              <a:off x="3733801" y="3382979"/>
              <a:ext cx="178670" cy="158737"/>
              <a:chOff x="1333500" y="1676400"/>
              <a:chExt cx="600382" cy="533400"/>
            </a:xfrm>
          </p:grpSpPr>
          <p:cxnSp>
            <p:nvCxnSpPr>
              <p:cNvPr id="27" name="Straight Connector 14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26B9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15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26B9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19"/>
            <p:cNvGrpSpPr/>
            <p:nvPr/>
          </p:nvGrpSpPr>
          <p:grpSpPr>
            <a:xfrm>
              <a:off x="3733800" y="3679819"/>
              <a:ext cx="178670" cy="158737"/>
              <a:chOff x="1333500" y="1676400"/>
              <a:chExt cx="600382" cy="533400"/>
            </a:xfrm>
          </p:grpSpPr>
          <p:cxnSp>
            <p:nvCxnSpPr>
              <p:cNvPr id="30" name="Straight Connector 14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26B9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15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26B9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19"/>
            <p:cNvGrpSpPr/>
            <p:nvPr/>
          </p:nvGrpSpPr>
          <p:grpSpPr>
            <a:xfrm>
              <a:off x="3733800" y="3956063"/>
              <a:ext cx="178670" cy="158737"/>
              <a:chOff x="1333500" y="1676400"/>
              <a:chExt cx="600382" cy="533400"/>
            </a:xfrm>
          </p:grpSpPr>
          <p:cxnSp>
            <p:nvCxnSpPr>
              <p:cNvPr id="33" name="Straight Connector 14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26B9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15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26B9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29" name="Picture 5" descr="C:\Documents and Settings\wangzhaokai\桌面\3的 pic\{2A28C961-3241-4258-880F-7D6187F49707}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2667000"/>
            <a:ext cx="2622613" cy="141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1"/>
          <p:cNvSpPr/>
          <p:nvPr/>
        </p:nvSpPr>
        <p:spPr>
          <a:xfrm>
            <a:off x="990600" y="6400800"/>
            <a:ext cx="7162800" cy="838200"/>
          </a:xfrm>
          <a:prstGeom prst="roundRect">
            <a:avLst>
              <a:gd name="adj" fmla="val 50000"/>
            </a:avLst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4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15197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wangzhaokai\桌面\3的 pic\{2A28C961-3241-4258-880F-7D6187F49707}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8896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31"/>
          <p:cNvSpPr/>
          <p:nvPr/>
        </p:nvSpPr>
        <p:spPr>
          <a:xfrm>
            <a:off x="990600" y="-152400"/>
            <a:ext cx="7162800" cy="1295400"/>
          </a:xfrm>
          <a:prstGeom prst="roundRect">
            <a:avLst>
              <a:gd name="adj" fmla="val 3203"/>
            </a:avLst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4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4" name="Oval 11"/>
          <p:cNvSpPr/>
          <p:nvPr/>
        </p:nvSpPr>
        <p:spPr>
          <a:xfrm>
            <a:off x="4038600" y="76200"/>
            <a:ext cx="990600" cy="990600"/>
          </a:xfrm>
          <a:prstGeom prst="ellipse">
            <a:avLst/>
          </a:prstGeom>
          <a:solidFill>
            <a:schemeClr val="bg1"/>
          </a:solidFill>
          <a:ln>
            <a:solidFill>
              <a:srgbClr val="26B9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4800" dirty="0" smtClean="0"/>
              <a:t>2</a:t>
            </a:r>
            <a:endParaRPr lang="en-GB" sz="4800" dirty="0"/>
          </a:p>
        </p:txBody>
      </p:sp>
      <p:sp>
        <p:nvSpPr>
          <p:cNvPr id="49" name="矩形 48"/>
          <p:cNvSpPr/>
          <p:nvPr/>
        </p:nvSpPr>
        <p:spPr>
          <a:xfrm>
            <a:off x="990600" y="1905000"/>
            <a:ext cx="6259011" cy="3046988"/>
          </a:xfrm>
          <a:prstGeom prst="rect">
            <a:avLst/>
          </a:prstGeom>
          <a:solidFill>
            <a:schemeClr val="bg1">
              <a:lumMod val="85000"/>
              <a:alpha val="76000"/>
            </a:schemeClr>
          </a:solidFill>
        </p:spPr>
        <p:txBody>
          <a:bodyPr wrap="square">
            <a:spAutoFit/>
          </a:bodyPr>
          <a:lstStyle/>
          <a:p>
            <a:pPr algn="r" eaLnBrk="1" hangingPunct="1"/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全面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让学生充分体验银行各岗位工作流程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/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业务仿真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流程化的岗位实操让学生掌握业务规则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/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Rounded Rectangle 3"/>
          <p:cNvSpPr/>
          <p:nvPr/>
        </p:nvSpPr>
        <p:spPr>
          <a:xfrm>
            <a:off x="-19050" y="5562600"/>
            <a:ext cx="9696450" cy="1319846"/>
          </a:xfrm>
          <a:prstGeom prst="roundRect">
            <a:avLst>
              <a:gd name="adj" fmla="val 4044"/>
            </a:avLst>
          </a:prstGeom>
          <a:solidFill>
            <a:srgbClr val="FD5635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2322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Documents and Settings\wangzhaokai\桌面\3的 pic\{2A28C961-3241-4258-880F-7D6187F49707}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44000" y="0"/>
            <a:ext cx="1388962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3"/>
          <p:cNvSpPr/>
          <p:nvPr/>
        </p:nvSpPr>
        <p:spPr>
          <a:xfrm>
            <a:off x="-19050" y="5562600"/>
            <a:ext cx="9163050" cy="1319846"/>
          </a:xfrm>
          <a:prstGeom prst="roundRect">
            <a:avLst>
              <a:gd name="adj" fmla="val 4044"/>
            </a:avLst>
          </a:prstGeom>
          <a:solidFill>
            <a:srgbClr val="FD5635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31"/>
          <p:cNvSpPr>
            <a:spLocks noChangeArrowheads="1"/>
          </p:cNvSpPr>
          <p:nvPr/>
        </p:nvSpPr>
        <p:spPr bwMode="auto">
          <a:xfrm>
            <a:off x="5006008" y="1473394"/>
            <a:ext cx="3909392" cy="104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65048" bIns="165048" anchor="ctr">
            <a:spAutoFit/>
          </a:bodyPr>
          <a:lstStyle>
            <a:lvl1pPr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仿真的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业务票据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，让学生掌握票据填写</a:t>
            </a:r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要素</a:t>
            </a:r>
          </a:p>
        </p:txBody>
      </p:sp>
      <p:pic>
        <p:nvPicPr>
          <p:cNvPr id="18" name="Picture 2" descr="F:\彭振飞\项目\3D金融项目\需求阶段\票据\挂失申请书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007" y="2744882"/>
            <a:ext cx="1558245" cy="2131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 descr="F:\彭振飞\项目\3D金融项目\需求阶段\票据\存款凭条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704" y="2823208"/>
            <a:ext cx="1871161" cy="938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 descr="F:\彭振飞\项目\3D金融项目\需求阶段\票据\取款凭条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735" y="3965764"/>
            <a:ext cx="1817019" cy="911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Oval 11"/>
          <p:cNvSpPr/>
          <p:nvPr/>
        </p:nvSpPr>
        <p:spPr>
          <a:xfrm>
            <a:off x="4072760" y="5162550"/>
            <a:ext cx="1345723" cy="1345723"/>
          </a:xfrm>
          <a:prstGeom prst="ellipse">
            <a:avLst/>
          </a:prstGeom>
          <a:solidFill>
            <a:schemeClr val="bg1"/>
          </a:solidFill>
          <a:ln>
            <a:solidFill>
              <a:srgbClr val="FD563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dirty="0" smtClean="0"/>
              <a:t>3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6166077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"/>
          <p:cNvSpPr/>
          <p:nvPr/>
        </p:nvSpPr>
        <p:spPr>
          <a:xfrm>
            <a:off x="0" y="-152400"/>
            <a:ext cx="9163050" cy="1319846"/>
          </a:xfrm>
          <a:prstGeom prst="roundRect">
            <a:avLst>
              <a:gd name="adj" fmla="val 4044"/>
            </a:avLst>
          </a:prstGeom>
          <a:solidFill>
            <a:srgbClr val="FD5635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31"/>
          <p:cNvSpPr>
            <a:spLocks noChangeArrowheads="1"/>
          </p:cNvSpPr>
          <p:nvPr/>
        </p:nvSpPr>
        <p:spPr bwMode="auto">
          <a:xfrm>
            <a:off x="4309356" y="2215208"/>
            <a:ext cx="3924436" cy="104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65048" bIns="165048" anchor="ctr">
            <a:spAutoFit/>
          </a:bodyPr>
          <a:lstStyle>
            <a:lvl1pPr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人性化的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教学设计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，理论与实操相结合，提高学生</a:t>
            </a:r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学习效率</a:t>
            </a:r>
            <a:endParaRPr lang="zh-CN" altLang="en-US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64" y="1625924"/>
            <a:ext cx="3149352" cy="236940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64" y="4200364"/>
            <a:ext cx="3149352" cy="2124236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1"/>
          <p:cNvSpPr>
            <a:spLocks noChangeArrowheads="1"/>
          </p:cNvSpPr>
          <p:nvPr/>
        </p:nvSpPr>
        <p:spPr bwMode="auto">
          <a:xfrm>
            <a:off x="4381364" y="4676263"/>
            <a:ext cx="3924436" cy="104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65048" bIns="165048" anchor="ctr">
            <a:spAutoFit/>
          </a:bodyPr>
          <a:lstStyle>
            <a:lvl1pPr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有效的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教学进度控制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，便于教师授课和管理</a:t>
            </a:r>
          </a:p>
        </p:txBody>
      </p:sp>
      <p:sp>
        <p:nvSpPr>
          <p:cNvPr id="7" name="Oval 11"/>
          <p:cNvSpPr/>
          <p:nvPr/>
        </p:nvSpPr>
        <p:spPr>
          <a:xfrm>
            <a:off x="6233474" y="494584"/>
            <a:ext cx="1345723" cy="1345723"/>
          </a:xfrm>
          <a:prstGeom prst="ellipse">
            <a:avLst/>
          </a:prstGeom>
          <a:solidFill>
            <a:schemeClr val="bg1"/>
          </a:solidFill>
          <a:ln>
            <a:solidFill>
              <a:srgbClr val="FD563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dirty="0" smtClean="0"/>
              <a:t>4</a:t>
            </a:r>
            <a:endParaRPr lang="en-GB" sz="4800" dirty="0"/>
          </a:p>
        </p:txBody>
      </p:sp>
      <p:sp>
        <p:nvSpPr>
          <p:cNvPr id="9" name="Oval 10"/>
          <p:cNvSpPr/>
          <p:nvPr/>
        </p:nvSpPr>
        <p:spPr>
          <a:xfrm>
            <a:off x="8365061" y="6172200"/>
            <a:ext cx="1312339" cy="131233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26B9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10474960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1"/>
          <p:cNvSpPr/>
          <p:nvPr/>
        </p:nvSpPr>
        <p:spPr>
          <a:xfrm>
            <a:off x="3652054" y="2895600"/>
            <a:ext cx="604054" cy="604054"/>
          </a:xfrm>
          <a:prstGeom prst="ellipse">
            <a:avLst/>
          </a:prstGeom>
          <a:solidFill>
            <a:schemeClr val="bg1"/>
          </a:solidFill>
          <a:ln>
            <a:solidFill>
              <a:srgbClr val="26B9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1"/>
          <p:cNvSpPr/>
          <p:nvPr/>
        </p:nvSpPr>
        <p:spPr>
          <a:xfrm>
            <a:off x="3200400" y="3886750"/>
            <a:ext cx="903308" cy="903308"/>
          </a:xfrm>
          <a:prstGeom prst="ellipse">
            <a:avLst/>
          </a:prstGeom>
          <a:solidFill>
            <a:schemeClr val="bg1"/>
          </a:solidFill>
          <a:ln>
            <a:solidFill>
              <a:srgbClr val="26B9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849" y="1371600"/>
            <a:ext cx="3204551" cy="1922081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628" y="3886200"/>
            <a:ext cx="3102819" cy="178896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31"/>
          <p:cNvSpPr>
            <a:spLocks noChangeArrowheads="1"/>
          </p:cNvSpPr>
          <p:nvPr/>
        </p:nvSpPr>
        <p:spPr bwMode="auto">
          <a:xfrm>
            <a:off x="2652405" y="2743200"/>
            <a:ext cx="2300595" cy="159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65048" bIns="165048" anchor="ctr">
            <a:spAutoFit/>
          </a:bodyPr>
          <a:lstStyle>
            <a:lvl1pPr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自主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考核点</a:t>
            </a:r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便于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教师灵活教学</a:t>
            </a:r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有利于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教学</a:t>
            </a:r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侧重点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92661" y="2878661"/>
            <a:ext cx="1312339" cy="131233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26B9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/>
              <a:t>5</a:t>
            </a:r>
            <a:endParaRPr lang="en-GB" sz="5400" dirty="0"/>
          </a:p>
        </p:txBody>
      </p:sp>
      <p:sp>
        <p:nvSpPr>
          <p:cNvPr id="12" name="Rounded Rectangle 48"/>
          <p:cNvSpPr/>
          <p:nvPr/>
        </p:nvSpPr>
        <p:spPr>
          <a:xfrm flipV="1">
            <a:off x="-450092" y="3508171"/>
            <a:ext cx="1059692" cy="149429"/>
          </a:xfrm>
          <a:prstGeom prst="roundRect">
            <a:avLst>
              <a:gd name="adj" fmla="val 3203"/>
            </a:avLst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6"/>
          <p:cNvSpPr/>
          <p:nvPr/>
        </p:nvSpPr>
        <p:spPr>
          <a:xfrm>
            <a:off x="2057400" y="2286000"/>
            <a:ext cx="685800" cy="685800"/>
          </a:xfrm>
          <a:prstGeom prst="ellipse">
            <a:avLst/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0"/>
          <p:cNvSpPr/>
          <p:nvPr/>
        </p:nvSpPr>
        <p:spPr>
          <a:xfrm>
            <a:off x="8365061" y="-656170"/>
            <a:ext cx="1312339" cy="131233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26B9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5400" dirty="0"/>
          </a:p>
        </p:txBody>
      </p:sp>
      <p:sp>
        <p:nvSpPr>
          <p:cNvPr id="18" name="Oval 10"/>
          <p:cNvSpPr/>
          <p:nvPr/>
        </p:nvSpPr>
        <p:spPr>
          <a:xfrm>
            <a:off x="4017510" y="6201830"/>
            <a:ext cx="1312339" cy="131233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FD563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85945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wangzhaokai\桌面\{06D94BF5-3DAC-4759-8622-72710F7DAD37}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4" y="76200"/>
            <a:ext cx="4714876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48"/>
          <p:cNvSpPr/>
          <p:nvPr/>
        </p:nvSpPr>
        <p:spPr>
          <a:xfrm flipV="1">
            <a:off x="8922508" y="3508171"/>
            <a:ext cx="1059692" cy="149429"/>
          </a:xfrm>
          <a:prstGeom prst="roundRect">
            <a:avLst>
              <a:gd name="adj" fmla="val 3203"/>
            </a:avLst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29" y="2764606"/>
            <a:ext cx="6080671" cy="256939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7A5C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1"/>
          <p:cNvSpPr>
            <a:spLocks noChangeArrowheads="1"/>
          </p:cNvSpPr>
          <p:nvPr/>
        </p:nvSpPr>
        <p:spPr bwMode="auto">
          <a:xfrm>
            <a:off x="3733800" y="1600200"/>
            <a:ext cx="3962400" cy="1041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65048" bIns="165048" anchor="ctr">
            <a:spAutoFit/>
          </a:bodyPr>
          <a:lstStyle>
            <a:lvl1pPr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操作步骤记录</a:t>
            </a:r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重现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业务流程，让学生</a:t>
            </a:r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温故而知新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val 10"/>
          <p:cNvSpPr/>
          <p:nvPr/>
        </p:nvSpPr>
        <p:spPr>
          <a:xfrm>
            <a:off x="7467600" y="2878661"/>
            <a:ext cx="1312339" cy="131233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FD563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5400" dirty="0" smtClean="0"/>
              <a:t>6</a:t>
            </a:r>
            <a:endParaRPr lang="en-GB" sz="5400" dirty="0"/>
          </a:p>
        </p:txBody>
      </p:sp>
      <p:sp>
        <p:nvSpPr>
          <p:cNvPr id="6" name="Rounded Rectangle 47"/>
          <p:cNvSpPr/>
          <p:nvPr/>
        </p:nvSpPr>
        <p:spPr>
          <a:xfrm flipV="1">
            <a:off x="1258661" y="6095996"/>
            <a:ext cx="6970939" cy="149430"/>
          </a:xfrm>
          <a:prstGeom prst="roundRect">
            <a:avLst>
              <a:gd name="adj" fmla="val 4044"/>
            </a:avLst>
          </a:prstGeom>
          <a:solidFill>
            <a:srgbClr val="FD5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7"/>
          <p:cNvSpPr/>
          <p:nvPr/>
        </p:nvSpPr>
        <p:spPr>
          <a:xfrm>
            <a:off x="1219200" y="5827815"/>
            <a:ext cx="685800" cy="685800"/>
          </a:xfrm>
          <a:prstGeom prst="ellipse">
            <a:avLst/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2133600" y="5827814"/>
            <a:ext cx="685800" cy="685800"/>
          </a:xfrm>
          <a:prstGeom prst="ellipse">
            <a:avLst/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47"/>
          <p:cNvSpPr/>
          <p:nvPr/>
        </p:nvSpPr>
        <p:spPr>
          <a:xfrm rot="16200000" flipV="1">
            <a:off x="7137195" y="5153022"/>
            <a:ext cx="2035377" cy="149432"/>
          </a:xfrm>
          <a:prstGeom prst="roundRect">
            <a:avLst>
              <a:gd name="adj" fmla="val 4044"/>
            </a:avLst>
          </a:prstGeom>
          <a:solidFill>
            <a:srgbClr val="FD5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79" name="组合 3078"/>
          <p:cNvGrpSpPr/>
          <p:nvPr/>
        </p:nvGrpSpPr>
        <p:grpSpPr>
          <a:xfrm>
            <a:off x="165697" y="76201"/>
            <a:ext cx="1604804" cy="1593040"/>
            <a:chOff x="165697" y="76201"/>
            <a:chExt cx="1604804" cy="1593040"/>
          </a:xfrm>
        </p:grpSpPr>
        <p:cxnSp>
          <p:nvCxnSpPr>
            <p:cNvPr id="11" name="直接连接符 10"/>
            <p:cNvCxnSpPr/>
            <p:nvPr/>
          </p:nvCxnSpPr>
          <p:spPr>
            <a:xfrm flipV="1">
              <a:off x="165697" y="88986"/>
              <a:ext cx="794730" cy="671991"/>
            </a:xfrm>
            <a:prstGeom prst="line">
              <a:avLst/>
            </a:prstGeom>
            <a:ln w="15875">
              <a:solidFill>
                <a:srgbClr val="26B9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 flipV="1">
              <a:off x="165697" y="760978"/>
              <a:ext cx="334461" cy="405035"/>
            </a:xfrm>
            <a:prstGeom prst="line">
              <a:avLst/>
            </a:prstGeom>
            <a:ln w="15875">
              <a:solidFill>
                <a:srgbClr val="26B9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 flipV="1">
              <a:off x="960428" y="76201"/>
              <a:ext cx="346734" cy="396341"/>
            </a:xfrm>
            <a:prstGeom prst="line">
              <a:avLst/>
            </a:prstGeom>
            <a:ln w="15875">
              <a:solidFill>
                <a:srgbClr val="26B9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 flipV="1">
              <a:off x="500159" y="1166014"/>
              <a:ext cx="82848" cy="319119"/>
            </a:xfrm>
            <a:prstGeom prst="line">
              <a:avLst/>
            </a:prstGeom>
            <a:ln w="15875">
              <a:solidFill>
                <a:srgbClr val="26B9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H="1" flipV="1">
              <a:off x="583007" y="1485134"/>
              <a:ext cx="153423" cy="184106"/>
            </a:xfrm>
            <a:prstGeom prst="line">
              <a:avLst/>
            </a:prstGeom>
            <a:ln w="15875">
              <a:solidFill>
                <a:srgbClr val="26B9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492487" y="481748"/>
              <a:ext cx="814675" cy="689382"/>
            </a:xfrm>
            <a:prstGeom prst="line">
              <a:avLst/>
            </a:prstGeom>
            <a:ln w="15875">
              <a:solidFill>
                <a:srgbClr val="26B9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583007" y="629034"/>
              <a:ext cx="1034070" cy="856099"/>
            </a:xfrm>
            <a:prstGeom prst="line">
              <a:avLst/>
            </a:prstGeom>
            <a:ln w="15875">
              <a:solidFill>
                <a:srgbClr val="26B9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 flipV="1">
              <a:off x="1307162" y="481749"/>
              <a:ext cx="312983" cy="141148"/>
            </a:xfrm>
            <a:prstGeom prst="line">
              <a:avLst/>
            </a:prstGeom>
            <a:ln w="15875">
              <a:solidFill>
                <a:srgbClr val="26B9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 flipV="1">
              <a:off x="1623213" y="622897"/>
              <a:ext cx="147288" cy="190243"/>
            </a:xfrm>
            <a:prstGeom prst="line">
              <a:avLst/>
            </a:prstGeom>
            <a:ln w="15875">
              <a:solidFill>
                <a:srgbClr val="26B9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739498" y="816209"/>
              <a:ext cx="1021796" cy="853032"/>
            </a:xfrm>
            <a:prstGeom prst="line">
              <a:avLst/>
            </a:prstGeom>
            <a:ln w="15875">
              <a:solidFill>
                <a:srgbClr val="26B9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ounded Rectangle 48"/>
          <p:cNvSpPr/>
          <p:nvPr/>
        </p:nvSpPr>
        <p:spPr>
          <a:xfrm rot="16200000" flipV="1">
            <a:off x="1045034" y="6783286"/>
            <a:ext cx="1059692" cy="149429"/>
          </a:xfrm>
          <a:prstGeom prst="roundRect">
            <a:avLst>
              <a:gd name="adj" fmla="val 3203"/>
            </a:avLst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68936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1"/>
          <p:cNvSpPr/>
          <p:nvPr/>
        </p:nvSpPr>
        <p:spPr>
          <a:xfrm>
            <a:off x="3652054" y="2895600"/>
            <a:ext cx="604054" cy="604054"/>
          </a:xfrm>
          <a:prstGeom prst="ellipse">
            <a:avLst/>
          </a:prstGeom>
          <a:solidFill>
            <a:schemeClr val="bg1"/>
          </a:solidFill>
          <a:ln>
            <a:solidFill>
              <a:srgbClr val="26B9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1"/>
          <p:cNvSpPr/>
          <p:nvPr/>
        </p:nvSpPr>
        <p:spPr>
          <a:xfrm>
            <a:off x="1357290" y="4643446"/>
            <a:ext cx="903308" cy="903308"/>
          </a:xfrm>
          <a:prstGeom prst="ellipse">
            <a:avLst/>
          </a:prstGeom>
          <a:solidFill>
            <a:schemeClr val="bg1"/>
          </a:solidFill>
          <a:ln>
            <a:solidFill>
              <a:srgbClr val="26B9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31"/>
          <p:cNvSpPr>
            <a:spLocks noChangeArrowheads="1"/>
          </p:cNvSpPr>
          <p:nvPr/>
        </p:nvSpPr>
        <p:spPr bwMode="auto">
          <a:xfrm>
            <a:off x="2357422" y="1857364"/>
            <a:ext cx="2643206" cy="159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65048" bIns="165048" anchor="ctr">
            <a:spAutoFit/>
          </a:bodyPr>
          <a:lstStyle>
            <a:lvl1pPr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图表统计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教师端：柱状图与饼图，学生各分数段的统计情况更直观</a:t>
            </a:r>
            <a:endParaRPr lang="en-US" altLang="zh-CN" sz="1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973645" y="1142984"/>
            <a:ext cx="1312339" cy="131233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26B9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7</a:t>
            </a:r>
            <a:endParaRPr lang="en-GB" sz="5400" dirty="0"/>
          </a:p>
        </p:txBody>
      </p:sp>
      <p:sp>
        <p:nvSpPr>
          <p:cNvPr id="12" name="Rounded Rectangle 48"/>
          <p:cNvSpPr/>
          <p:nvPr/>
        </p:nvSpPr>
        <p:spPr>
          <a:xfrm rot="5400000" flipV="1">
            <a:off x="1038481" y="455130"/>
            <a:ext cx="1059692" cy="149429"/>
          </a:xfrm>
          <a:prstGeom prst="roundRect">
            <a:avLst>
              <a:gd name="adj" fmla="val 3203"/>
            </a:avLst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6"/>
          <p:cNvSpPr/>
          <p:nvPr/>
        </p:nvSpPr>
        <p:spPr>
          <a:xfrm>
            <a:off x="1714480" y="3143248"/>
            <a:ext cx="685800" cy="685800"/>
          </a:xfrm>
          <a:prstGeom prst="ellipse">
            <a:avLst/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0"/>
          <p:cNvSpPr/>
          <p:nvPr/>
        </p:nvSpPr>
        <p:spPr>
          <a:xfrm>
            <a:off x="8365061" y="-656170"/>
            <a:ext cx="1312339" cy="1312339"/>
          </a:xfrm>
          <a:prstGeom prst="ellipse">
            <a:avLst/>
          </a:prstGeom>
          <a:solidFill>
            <a:schemeClr val="bg1"/>
          </a:solidFill>
          <a:ln w="254000">
            <a:solidFill>
              <a:srgbClr val="26B9C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5400" dirty="0"/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43505" y="3511072"/>
            <a:ext cx="3357585" cy="234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5143503" y="733986"/>
          <a:ext cx="3322123" cy="240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PicObj Class" r:id="rId4" imgW="9790476" imgH="6590476" progId="Picture.PicObj.1">
                  <p:embed/>
                </p:oleObj>
              </mc:Choice>
              <mc:Fallback>
                <p:oleObj name="PicObj Class" r:id="rId4" imgW="9790476" imgH="6590476" progId="Picture.PicObj.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3503" y="733986"/>
                        <a:ext cx="3322123" cy="2409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31"/>
          <p:cNvSpPr>
            <a:spLocks noChangeArrowheads="1"/>
          </p:cNvSpPr>
          <p:nvPr/>
        </p:nvSpPr>
        <p:spPr bwMode="auto">
          <a:xfrm>
            <a:off x="2285984" y="4286256"/>
            <a:ext cx="2643206" cy="1595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tIns="165048" bIns="165048" anchor="ctr">
            <a:spAutoFit/>
          </a:bodyPr>
          <a:lstStyle>
            <a:lvl1pPr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har char="•"/>
              <a:defRPr sz="1400" b="1">
                <a:solidFill>
                  <a:srgbClr val="4D4D4D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竞技排名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学生端：实训积分排名、级别称号，学习实操更有动力</a:t>
            </a:r>
            <a:endParaRPr lang="en-US" altLang="zh-CN" sz="18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945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526736" y="2209800"/>
            <a:ext cx="2120554" cy="2793340"/>
            <a:chOff x="3275853" y="2831904"/>
            <a:chExt cx="2120554" cy="2793340"/>
          </a:xfrm>
        </p:grpSpPr>
        <p:grpSp>
          <p:nvGrpSpPr>
            <p:cNvPr id="2" name="组合 1"/>
            <p:cNvGrpSpPr/>
            <p:nvPr/>
          </p:nvGrpSpPr>
          <p:grpSpPr>
            <a:xfrm>
              <a:off x="3275854" y="2831904"/>
              <a:ext cx="2120553" cy="2793340"/>
              <a:chOff x="2951820" y="2490722"/>
              <a:chExt cx="2664298" cy="3509598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" name="组合 2"/>
              <p:cNvGrpSpPr/>
              <p:nvPr/>
            </p:nvGrpSpPr>
            <p:grpSpPr>
              <a:xfrm>
                <a:off x="2951820" y="2490958"/>
                <a:ext cx="2169234" cy="2169234"/>
                <a:chOff x="1763688" y="2631291"/>
                <a:chExt cx="1728192" cy="1728192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1763688" y="2636912"/>
                  <a:ext cx="576064" cy="5760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4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金</a:t>
                  </a:r>
                  <a:endParaRPr lang="zh-CN" altLang="en-US" sz="4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>
                  <a:off x="2339752" y="2631291"/>
                  <a:ext cx="576064" cy="576064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4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3</a:t>
                  </a:r>
                  <a:endParaRPr lang="zh-CN" altLang="en-US" sz="4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8" name="矩形 7"/>
                <p:cNvSpPr/>
                <p:nvPr/>
              </p:nvSpPr>
              <p:spPr>
                <a:xfrm>
                  <a:off x="2915816" y="2631291"/>
                  <a:ext cx="576064" cy="57606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4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教</a:t>
                  </a:r>
                  <a:endParaRPr lang="zh-CN" altLang="en-US" sz="4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" name="矩形 8"/>
                <p:cNvSpPr/>
                <p:nvPr/>
              </p:nvSpPr>
              <p:spPr>
                <a:xfrm>
                  <a:off x="1763688" y="3207355"/>
                  <a:ext cx="576064" cy="576064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4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融</a:t>
                  </a:r>
                  <a:endParaRPr lang="zh-CN" altLang="en-US" sz="4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0" name="矩形 9"/>
                <p:cNvSpPr/>
                <p:nvPr/>
              </p:nvSpPr>
              <p:spPr>
                <a:xfrm>
                  <a:off x="2339752" y="3201734"/>
                  <a:ext cx="576064" cy="576064"/>
                </a:xfrm>
                <a:prstGeom prst="rect">
                  <a:avLst/>
                </a:prstGeom>
                <a:solidFill>
                  <a:srgbClr val="FF66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4400" dirty="0" smtClean="0"/>
                    <a:t>D</a:t>
                  </a:r>
                  <a:endParaRPr lang="zh-CN" altLang="en-US" sz="4400" dirty="0"/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2915816" y="3201734"/>
                  <a:ext cx="576064" cy="576064"/>
                </a:xfrm>
                <a:prstGeom prst="rect">
                  <a:avLst/>
                </a:prstGeom>
                <a:solidFill>
                  <a:srgbClr val="57B3C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4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学</a:t>
                  </a:r>
                  <a:endParaRPr lang="zh-CN" altLang="en-US" sz="4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" name="矩形 11"/>
                <p:cNvSpPr/>
                <p:nvPr/>
              </p:nvSpPr>
              <p:spPr>
                <a:xfrm>
                  <a:off x="1763688" y="3777798"/>
                  <a:ext cx="576064" cy="576064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400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2339752" y="3783419"/>
                  <a:ext cx="576064" cy="576064"/>
                </a:xfrm>
                <a:prstGeom prst="rect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4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台</a:t>
                  </a:r>
                  <a:endParaRPr lang="zh-CN" altLang="en-US" sz="4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2915816" y="3783419"/>
                  <a:ext cx="576064" cy="576064"/>
                </a:xfrm>
                <a:prstGeom prst="rect">
                  <a:avLst/>
                </a:prstGeom>
                <a:solidFill>
                  <a:srgbClr val="9954C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44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平</a:t>
                  </a:r>
                  <a:endParaRPr lang="zh-CN" altLang="en-US" sz="4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4" name="平行四边形 3"/>
              <p:cNvSpPr/>
              <p:nvPr/>
            </p:nvSpPr>
            <p:spPr>
              <a:xfrm rot="16200000">
                <a:off x="3963343" y="3648433"/>
                <a:ext cx="2810485" cy="495064"/>
              </a:xfrm>
              <a:prstGeom prst="parallelogram">
                <a:avLst>
                  <a:gd name="adj" fmla="val 140154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平行四边形 4"/>
              <p:cNvSpPr/>
              <p:nvPr/>
            </p:nvSpPr>
            <p:spPr>
              <a:xfrm rot="3321795">
                <a:off x="3257346" y="4063790"/>
                <a:ext cx="2053246" cy="1819813"/>
              </a:xfrm>
              <a:prstGeom prst="parallelogram">
                <a:avLst>
                  <a:gd name="adj" fmla="val 68712"/>
                </a:avLst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5" name="Picture 8" descr="灰色文字LOGO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3" y="4171173"/>
              <a:ext cx="567470" cy="99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9592" y="620966"/>
            <a:ext cx="2255640" cy="159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3291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85185E-6 L -0.16736 0.007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68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228600" y="2362200"/>
            <a:ext cx="8686801" cy="2362200"/>
          </a:xfrm>
          <a:prstGeom prst="roundRect">
            <a:avLst>
              <a:gd name="adj" fmla="val 320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国泰安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金融教学平台是一款基于银行业务，结合银行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实景效果，融合了游戏元素，以仿真的业务流程及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操作方式，将理论知识融合在操作流程中，全方位的让学生趣味体验并掌握银行各业务的知识、操作规范和流程，满足中职院校教师集教、学、练、考为一体的无纸化教学需求，进而达到学校培养更多实用型、研究型金融人才及储备人才的目的的产品。</a:t>
            </a:r>
            <a:endParaRPr lang="en-GB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28600" y="228600"/>
            <a:ext cx="8686800" cy="1600200"/>
          </a:xfrm>
          <a:prstGeom prst="roundRect">
            <a:avLst>
              <a:gd name="adj" fmla="val 3203"/>
            </a:avLst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金融教学平台</a:t>
            </a:r>
            <a:endParaRPr lang="en-GB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8600" y="2057400"/>
            <a:ext cx="8686800" cy="381000"/>
          </a:xfrm>
          <a:prstGeom prst="roundRect">
            <a:avLst>
              <a:gd name="adj" fmla="val 3203"/>
            </a:avLst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简介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lang="en-GB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8534400" y="2171700"/>
            <a:ext cx="190500" cy="114300"/>
            <a:chOff x="4114800" y="2268793"/>
            <a:chExt cx="381000" cy="228600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4114800" y="2268793"/>
              <a:ext cx="228600" cy="228600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4267200" y="2268793"/>
              <a:ext cx="228600" cy="228600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ounded Rectangle 50"/>
          <p:cNvSpPr/>
          <p:nvPr/>
        </p:nvSpPr>
        <p:spPr>
          <a:xfrm rot="10800000" flipV="1">
            <a:off x="304800" y="5029200"/>
            <a:ext cx="1600200" cy="1440777"/>
          </a:xfrm>
          <a:prstGeom prst="roundRect">
            <a:avLst>
              <a:gd name="adj" fmla="val 4044"/>
            </a:avLst>
          </a:prstGeom>
          <a:solidFill>
            <a:schemeClr val="bg1"/>
          </a:solidFill>
          <a:ln>
            <a:solidFill>
              <a:srgbClr val="26B9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ELEMENT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2" name="Rounded Rectangle 51"/>
          <p:cNvSpPr/>
          <p:nvPr/>
        </p:nvSpPr>
        <p:spPr>
          <a:xfrm rot="10800000" flipV="1">
            <a:off x="2438400" y="5029200"/>
            <a:ext cx="1600200" cy="1440777"/>
          </a:xfrm>
          <a:prstGeom prst="roundRect">
            <a:avLst>
              <a:gd name="adj" fmla="val 4044"/>
            </a:avLst>
          </a:prstGeom>
          <a:solidFill>
            <a:schemeClr val="bg1"/>
          </a:solidFill>
          <a:ln>
            <a:solidFill>
              <a:srgbClr val="26B9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ELEMENT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 rot="10800000" flipV="1">
            <a:off x="4572001" y="5029200"/>
            <a:ext cx="1600200" cy="1440777"/>
          </a:xfrm>
          <a:prstGeom prst="roundRect">
            <a:avLst>
              <a:gd name="adj" fmla="val 4044"/>
            </a:avLst>
          </a:prstGeom>
          <a:solidFill>
            <a:schemeClr val="bg1"/>
          </a:solidFill>
          <a:ln>
            <a:solidFill>
              <a:srgbClr val="26B9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ELEMENT</a:t>
            </a:r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54" name="组合 3"/>
          <p:cNvGrpSpPr/>
          <p:nvPr/>
        </p:nvGrpSpPr>
        <p:grpSpPr>
          <a:xfrm>
            <a:off x="672852" y="596652"/>
            <a:ext cx="864096" cy="864096"/>
            <a:chOff x="1763688" y="2631291"/>
            <a:chExt cx="1728192" cy="1728192"/>
          </a:xfrm>
          <a:scene3d>
            <a:camera prst="perspectiveHeroicExtremeLeftFacing"/>
            <a:lightRig rig="threePt" dir="t"/>
          </a:scene3d>
        </p:grpSpPr>
        <p:sp>
          <p:nvSpPr>
            <p:cNvPr id="55" name="矩形 2"/>
            <p:cNvSpPr/>
            <p:nvPr/>
          </p:nvSpPr>
          <p:spPr>
            <a:xfrm>
              <a:off x="1763688" y="2636912"/>
              <a:ext cx="576064" cy="576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金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83"/>
            <p:cNvSpPr/>
            <p:nvPr/>
          </p:nvSpPr>
          <p:spPr>
            <a:xfrm>
              <a:off x="2339752" y="2631291"/>
              <a:ext cx="576064" cy="57606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>
                      <a:lumMod val="75000"/>
                    </a:schemeClr>
                  </a:solidFill>
                </a:rPr>
                <a:t>3</a:t>
              </a:r>
              <a:endParaRPr lang="zh-CN" altLang="en-US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57" name="矩形 91"/>
            <p:cNvSpPr/>
            <p:nvPr/>
          </p:nvSpPr>
          <p:spPr>
            <a:xfrm>
              <a:off x="2915816" y="2631291"/>
              <a:ext cx="576064" cy="57606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92"/>
            <p:cNvSpPr/>
            <p:nvPr/>
          </p:nvSpPr>
          <p:spPr>
            <a:xfrm>
              <a:off x="1763688" y="3207355"/>
              <a:ext cx="576064" cy="57606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融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矩形 93"/>
            <p:cNvSpPr/>
            <p:nvPr/>
          </p:nvSpPr>
          <p:spPr>
            <a:xfrm>
              <a:off x="2339752" y="3201734"/>
              <a:ext cx="576064" cy="576064"/>
            </a:xfrm>
            <a:prstGeom prst="rect">
              <a:avLst/>
            </a:prstGeom>
            <a:solidFill>
              <a:srgbClr val="FF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D</a:t>
              </a:r>
              <a:endParaRPr lang="zh-CN" altLang="en-US" dirty="0"/>
            </a:p>
          </p:txBody>
        </p:sp>
        <p:sp>
          <p:nvSpPr>
            <p:cNvPr id="60" name="矩形 94"/>
            <p:cNvSpPr/>
            <p:nvPr/>
          </p:nvSpPr>
          <p:spPr>
            <a:xfrm>
              <a:off x="2915816" y="3201734"/>
              <a:ext cx="576064" cy="576064"/>
            </a:xfrm>
            <a:prstGeom prst="rect">
              <a:avLst/>
            </a:prstGeom>
            <a:solidFill>
              <a:srgbClr val="57B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95"/>
            <p:cNvSpPr/>
            <p:nvPr/>
          </p:nvSpPr>
          <p:spPr>
            <a:xfrm>
              <a:off x="1763688" y="3777798"/>
              <a:ext cx="576064" cy="57606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96"/>
            <p:cNvSpPr/>
            <p:nvPr/>
          </p:nvSpPr>
          <p:spPr>
            <a:xfrm>
              <a:off x="2339752" y="3783419"/>
              <a:ext cx="576064" cy="5760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台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97"/>
            <p:cNvSpPr/>
            <p:nvPr/>
          </p:nvSpPr>
          <p:spPr>
            <a:xfrm>
              <a:off x="2915816" y="3783419"/>
              <a:ext cx="576064" cy="576064"/>
            </a:xfrm>
            <a:prstGeom prst="rect">
              <a:avLst/>
            </a:prstGeom>
            <a:solidFill>
              <a:srgbClr val="995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098" name="Picture 2" descr="C:\Documents and Settings\wangzhaokai\桌面\3的 pic\{99DA722C-5189-45D6-BF6B-B6CF480B0619}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105400"/>
            <a:ext cx="1447800" cy="129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Documents and Settings\wangzhaokai\桌面\3的 pic\{542E6057-FA35-4DC9-A2A0-F05C870D4263}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021" y="5104764"/>
            <a:ext cx="1394957" cy="129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Documents and Settings\wangzhaokai\桌面\3的 pic\{B8698615-3F0A-4E9D-93FA-7ECDD8B45A2D}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5105401"/>
            <a:ext cx="1447800" cy="129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2573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2" grpId="0" animBg="1"/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228601" y="2362200"/>
            <a:ext cx="3276600" cy="3814483"/>
          </a:xfrm>
          <a:prstGeom prst="roundRect">
            <a:avLst>
              <a:gd name="adj" fmla="val 320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让学生身临其境的体验银行工作，在体验中学习业务知识和业务流程，从而掌握工作业务规则和相关法规，将学生打造成为一名具备良好职业道德、操守和业务理论的金融储备人才。</a:t>
            </a:r>
            <a:endParaRPr lang="en-GB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28600" y="228600"/>
            <a:ext cx="8686800" cy="1600200"/>
          </a:xfrm>
          <a:prstGeom prst="roundRect">
            <a:avLst>
              <a:gd name="adj" fmla="val 3203"/>
            </a:avLst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3D</a:t>
            </a:r>
            <a:r>
              <a:rPr lang="zh-CN" altLang="en-US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金融教学平台</a:t>
            </a:r>
            <a:endParaRPr lang="en-GB" sz="4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228600" y="2052917"/>
            <a:ext cx="3276600" cy="385483"/>
          </a:xfrm>
          <a:prstGeom prst="roundRect">
            <a:avLst>
              <a:gd name="adj" fmla="val 3203"/>
            </a:avLst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作用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EFFECTS</a:t>
            </a:r>
            <a:endParaRPr lang="en-GB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200400" y="2171700"/>
            <a:ext cx="190500" cy="114300"/>
            <a:chOff x="4114800" y="2268793"/>
            <a:chExt cx="381000" cy="228600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4114800" y="2268793"/>
              <a:ext cx="228600" cy="228600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4267200" y="2268793"/>
              <a:ext cx="228600" cy="228600"/>
            </a:xfrm>
            <a:prstGeom prst="line">
              <a:avLst/>
            </a:prstGeom>
            <a:ln w="603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6026253" y="2246531"/>
            <a:ext cx="450287" cy="450287"/>
            <a:chOff x="326155" y="4147984"/>
            <a:chExt cx="657532" cy="657532"/>
          </a:xfrm>
        </p:grpSpPr>
        <p:sp>
          <p:nvSpPr>
            <p:cNvPr id="20" name="Oval 19"/>
            <p:cNvSpPr/>
            <p:nvPr/>
          </p:nvSpPr>
          <p:spPr>
            <a:xfrm>
              <a:off x="326155" y="4147984"/>
              <a:ext cx="657532" cy="65753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D563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533400" y="4343400"/>
              <a:ext cx="300191" cy="266700"/>
              <a:chOff x="1333500" y="1676400"/>
              <a:chExt cx="600382" cy="533400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oup 24"/>
          <p:cNvGrpSpPr/>
          <p:nvPr/>
        </p:nvGrpSpPr>
        <p:grpSpPr>
          <a:xfrm>
            <a:off x="6026713" y="3410013"/>
            <a:ext cx="450287" cy="450287"/>
            <a:chOff x="326155" y="4147984"/>
            <a:chExt cx="657532" cy="657532"/>
          </a:xfrm>
        </p:grpSpPr>
        <p:sp>
          <p:nvSpPr>
            <p:cNvPr id="26" name="Oval 25"/>
            <p:cNvSpPr/>
            <p:nvPr/>
          </p:nvSpPr>
          <p:spPr>
            <a:xfrm>
              <a:off x="326155" y="4147984"/>
              <a:ext cx="657532" cy="65753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D563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533400" y="4343400"/>
              <a:ext cx="300191" cy="266700"/>
              <a:chOff x="1333500" y="1676400"/>
              <a:chExt cx="600382" cy="533400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/>
          <p:cNvGrpSpPr/>
          <p:nvPr/>
        </p:nvGrpSpPr>
        <p:grpSpPr>
          <a:xfrm>
            <a:off x="4223628" y="2246531"/>
            <a:ext cx="450287" cy="450287"/>
            <a:chOff x="326155" y="4147984"/>
            <a:chExt cx="657532" cy="657532"/>
          </a:xfrm>
        </p:grpSpPr>
        <p:sp>
          <p:nvSpPr>
            <p:cNvPr id="37" name="Oval 36"/>
            <p:cNvSpPr/>
            <p:nvPr/>
          </p:nvSpPr>
          <p:spPr>
            <a:xfrm>
              <a:off x="326155" y="4147984"/>
              <a:ext cx="657532" cy="65753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6B9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533400" y="4343400"/>
              <a:ext cx="300191" cy="266700"/>
              <a:chOff x="1333500" y="1676400"/>
              <a:chExt cx="600382" cy="533400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26B9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26B9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/>
          <p:cNvGrpSpPr/>
          <p:nvPr/>
        </p:nvGrpSpPr>
        <p:grpSpPr>
          <a:xfrm>
            <a:off x="4224088" y="3410013"/>
            <a:ext cx="450287" cy="450287"/>
            <a:chOff x="326155" y="4147984"/>
            <a:chExt cx="657532" cy="657532"/>
          </a:xfrm>
        </p:grpSpPr>
        <p:sp>
          <p:nvSpPr>
            <p:cNvPr id="46" name="Oval 45"/>
            <p:cNvSpPr/>
            <p:nvPr/>
          </p:nvSpPr>
          <p:spPr>
            <a:xfrm>
              <a:off x="326155" y="4147984"/>
              <a:ext cx="657532" cy="65753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6B9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533400" y="4343400"/>
              <a:ext cx="300191" cy="266700"/>
              <a:chOff x="1333500" y="1676400"/>
              <a:chExt cx="600382" cy="533400"/>
            </a:xfrm>
          </p:grpSpPr>
          <p:cxnSp>
            <p:nvCxnSpPr>
              <p:cNvPr id="48" name="Straight Connector 47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26B9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26B9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4" name="Group 53"/>
          <p:cNvGrpSpPr/>
          <p:nvPr/>
        </p:nvGrpSpPr>
        <p:grpSpPr>
          <a:xfrm>
            <a:off x="4224088" y="4520080"/>
            <a:ext cx="450287" cy="450287"/>
            <a:chOff x="326155" y="4147984"/>
            <a:chExt cx="657532" cy="657532"/>
          </a:xfrm>
        </p:grpSpPr>
        <p:sp>
          <p:nvSpPr>
            <p:cNvPr id="55" name="Oval 54"/>
            <p:cNvSpPr/>
            <p:nvPr/>
          </p:nvSpPr>
          <p:spPr>
            <a:xfrm>
              <a:off x="326155" y="4147984"/>
              <a:ext cx="657532" cy="657532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26B9C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533400" y="4343400"/>
              <a:ext cx="300191" cy="266700"/>
              <a:chOff x="1333500" y="1676400"/>
              <a:chExt cx="600382" cy="533400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26B9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26B9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" name="组合 3"/>
          <p:cNvGrpSpPr/>
          <p:nvPr/>
        </p:nvGrpSpPr>
        <p:grpSpPr>
          <a:xfrm>
            <a:off x="672852" y="596652"/>
            <a:ext cx="864096" cy="864096"/>
            <a:chOff x="1763688" y="2631291"/>
            <a:chExt cx="1728192" cy="1728192"/>
          </a:xfrm>
          <a:scene3d>
            <a:camera prst="perspectiveHeroicExtremeLeftFacing"/>
            <a:lightRig rig="threePt" dir="t"/>
          </a:scene3d>
        </p:grpSpPr>
        <p:sp>
          <p:nvSpPr>
            <p:cNvPr id="60" name="矩形 2"/>
            <p:cNvSpPr/>
            <p:nvPr/>
          </p:nvSpPr>
          <p:spPr>
            <a:xfrm>
              <a:off x="1763688" y="2636912"/>
              <a:ext cx="576064" cy="576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金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矩形 83"/>
            <p:cNvSpPr/>
            <p:nvPr/>
          </p:nvSpPr>
          <p:spPr>
            <a:xfrm>
              <a:off x="2339752" y="2631291"/>
              <a:ext cx="576064" cy="57606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2" name="矩形 91"/>
            <p:cNvSpPr/>
            <p:nvPr/>
          </p:nvSpPr>
          <p:spPr>
            <a:xfrm>
              <a:off x="2915816" y="2631291"/>
              <a:ext cx="576064" cy="57606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92"/>
            <p:cNvSpPr/>
            <p:nvPr/>
          </p:nvSpPr>
          <p:spPr>
            <a:xfrm>
              <a:off x="1763688" y="3207355"/>
              <a:ext cx="576064" cy="57606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融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93"/>
            <p:cNvSpPr/>
            <p:nvPr/>
          </p:nvSpPr>
          <p:spPr>
            <a:xfrm>
              <a:off x="2339752" y="3201734"/>
              <a:ext cx="576064" cy="576064"/>
            </a:xfrm>
            <a:prstGeom prst="rect">
              <a:avLst/>
            </a:prstGeom>
            <a:solidFill>
              <a:srgbClr val="FF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D</a:t>
              </a:r>
              <a:endParaRPr lang="zh-CN" altLang="en-US" dirty="0"/>
            </a:p>
          </p:txBody>
        </p:sp>
        <p:sp>
          <p:nvSpPr>
            <p:cNvPr id="65" name="矩形 94"/>
            <p:cNvSpPr/>
            <p:nvPr/>
          </p:nvSpPr>
          <p:spPr>
            <a:xfrm>
              <a:off x="2915816" y="3201734"/>
              <a:ext cx="576064" cy="576064"/>
            </a:xfrm>
            <a:prstGeom prst="rect">
              <a:avLst/>
            </a:prstGeom>
            <a:solidFill>
              <a:srgbClr val="57B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矩形 95"/>
            <p:cNvSpPr/>
            <p:nvPr/>
          </p:nvSpPr>
          <p:spPr>
            <a:xfrm>
              <a:off x="1763688" y="3777798"/>
              <a:ext cx="576064" cy="57606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96"/>
            <p:cNvSpPr/>
            <p:nvPr/>
          </p:nvSpPr>
          <p:spPr>
            <a:xfrm>
              <a:off x="2339752" y="3783419"/>
              <a:ext cx="576064" cy="5760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台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97"/>
            <p:cNvSpPr/>
            <p:nvPr/>
          </p:nvSpPr>
          <p:spPr>
            <a:xfrm>
              <a:off x="2915816" y="3783419"/>
              <a:ext cx="576064" cy="576064"/>
            </a:xfrm>
            <a:prstGeom prst="rect">
              <a:avLst/>
            </a:prstGeom>
            <a:solidFill>
              <a:srgbClr val="995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Rounded Rectangle 31"/>
          <p:cNvSpPr/>
          <p:nvPr/>
        </p:nvSpPr>
        <p:spPr>
          <a:xfrm>
            <a:off x="228600" y="6400800"/>
            <a:ext cx="8686800" cy="838200"/>
          </a:xfrm>
          <a:prstGeom prst="roundRect">
            <a:avLst>
              <a:gd name="adj" fmla="val 50000"/>
            </a:avLst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4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00600" y="21336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银行实践体验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705600" y="213360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业务知识学习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00600" y="3313331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行业规则了解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705600" y="3300138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法律法规掌握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800600" y="4380131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训技能训练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9952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3" grpId="0"/>
      <p:bldP spid="52" grpId="0"/>
      <p:bldP spid="53" grpId="0"/>
      <p:bldP spid="69" grpId="0"/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49"/>
          <p:cNvSpPr/>
          <p:nvPr/>
        </p:nvSpPr>
        <p:spPr>
          <a:xfrm rot="10800000" flipV="1">
            <a:off x="3811772" y="1752600"/>
            <a:ext cx="1522228" cy="613145"/>
          </a:xfrm>
          <a:prstGeom prst="roundRect">
            <a:avLst>
              <a:gd name="adj" fmla="val 4044"/>
            </a:avLst>
          </a:prstGeom>
          <a:solidFill>
            <a:schemeClr val="bg1"/>
          </a:solidFill>
          <a:ln>
            <a:solidFill>
              <a:srgbClr val="26B9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产品功能</a:t>
            </a:r>
            <a:endParaRPr lang="en-GB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ounded Rectangle 47"/>
          <p:cNvSpPr/>
          <p:nvPr/>
        </p:nvSpPr>
        <p:spPr>
          <a:xfrm rot="16200000" flipV="1">
            <a:off x="6237334" y="4603320"/>
            <a:ext cx="2079532" cy="150917"/>
          </a:xfrm>
          <a:prstGeom prst="roundRect">
            <a:avLst>
              <a:gd name="adj" fmla="val 40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ounded Rectangle 47"/>
          <p:cNvSpPr/>
          <p:nvPr/>
        </p:nvSpPr>
        <p:spPr>
          <a:xfrm rot="16200000" flipV="1">
            <a:off x="4100987" y="4362239"/>
            <a:ext cx="2010312" cy="150917"/>
          </a:xfrm>
          <a:prstGeom prst="roundRect">
            <a:avLst>
              <a:gd name="adj" fmla="val 40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ounded Rectangle 47"/>
          <p:cNvSpPr/>
          <p:nvPr/>
        </p:nvSpPr>
        <p:spPr>
          <a:xfrm rot="16200000" flipV="1">
            <a:off x="3088884" y="4814506"/>
            <a:ext cx="1744531" cy="150916"/>
          </a:xfrm>
          <a:prstGeom prst="roundRect">
            <a:avLst>
              <a:gd name="adj" fmla="val 4044"/>
            </a:avLst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ounded Rectangle 47"/>
          <p:cNvSpPr/>
          <p:nvPr/>
        </p:nvSpPr>
        <p:spPr>
          <a:xfrm rot="16200000" flipV="1">
            <a:off x="908937" y="4772248"/>
            <a:ext cx="1763523" cy="150915"/>
          </a:xfrm>
          <a:prstGeom prst="roundRect">
            <a:avLst>
              <a:gd name="adj" fmla="val 4044"/>
            </a:avLst>
          </a:prstGeom>
          <a:solidFill>
            <a:srgbClr val="FD5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ounded Rectangle 47"/>
          <p:cNvSpPr/>
          <p:nvPr/>
        </p:nvSpPr>
        <p:spPr>
          <a:xfrm rot="16200000" flipV="1">
            <a:off x="7568598" y="5019661"/>
            <a:ext cx="1624304" cy="150915"/>
          </a:xfrm>
          <a:prstGeom prst="roundRect">
            <a:avLst>
              <a:gd name="adj" fmla="val 40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ounded Rectangle 47"/>
          <p:cNvSpPr/>
          <p:nvPr/>
        </p:nvSpPr>
        <p:spPr>
          <a:xfrm rot="16200000" flipV="1">
            <a:off x="5326281" y="4774504"/>
            <a:ext cx="1768038" cy="150917"/>
          </a:xfrm>
          <a:prstGeom prst="roundRect">
            <a:avLst>
              <a:gd name="adj" fmla="val 40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ounded Rectangle 47"/>
          <p:cNvSpPr/>
          <p:nvPr/>
        </p:nvSpPr>
        <p:spPr>
          <a:xfrm rot="16200000" flipV="1">
            <a:off x="1817733" y="4244453"/>
            <a:ext cx="2079532" cy="150916"/>
          </a:xfrm>
          <a:prstGeom prst="roundRect">
            <a:avLst>
              <a:gd name="adj" fmla="val 4044"/>
            </a:avLst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31"/>
          <p:cNvSpPr/>
          <p:nvPr/>
        </p:nvSpPr>
        <p:spPr>
          <a:xfrm>
            <a:off x="228600" y="-152400"/>
            <a:ext cx="8686800" cy="1981200"/>
          </a:xfrm>
          <a:prstGeom prst="roundRect">
            <a:avLst>
              <a:gd name="adj" fmla="val 3203"/>
            </a:avLst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40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全方位模拟业务实训</a:t>
            </a:r>
            <a:endParaRPr lang="en-GB" sz="40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3" name="组合 3"/>
          <p:cNvGrpSpPr/>
          <p:nvPr/>
        </p:nvGrpSpPr>
        <p:grpSpPr>
          <a:xfrm>
            <a:off x="672852" y="596652"/>
            <a:ext cx="864096" cy="864096"/>
            <a:chOff x="1763688" y="2631291"/>
            <a:chExt cx="1728192" cy="1728192"/>
          </a:xfrm>
          <a:scene3d>
            <a:camera prst="perspectiveHeroicExtremeLeftFacing"/>
            <a:lightRig rig="threePt" dir="t"/>
          </a:scene3d>
        </p:grpSpPr>
        <p:sp>
          <p:nvSpPr>
            <p:cNvPr id="4" name="矩形 2"/>
            <p:cNvSpPr/>
            <p:nvPr/>
          </p:nvSpPr>
          <p:spPr>
            <a:xfrm>
              <a:off x="1763688" y="2636912"/>
              <a:ext cx="576064" cy="576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金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83"/>
            <p:cNvSpPr/>
            <p:nvPr/>
          </p:nvSpPr>
          <p:spPr>
            <a:xfrm>
              <a:off x="2339752" y="2631291"/>
              <a:ext cx="576064" cy="57606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" name="矩形 91"/>
            <p:cNvSpPr/>
            <p:nvPr/>
          </p:nvSpPr>
          <p:spPr>
            <a:xfrm>
              <a:off x="2915816" y="2631291"/>
              <a:ext cx="576064" cy="57606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92"/>
            <p:cNvSpPr/>
            <p:nvPr/>
          </p:nvSpPr>
          <p:spPr>
            <a:xfrm>
              <a:off x="1763688" y="3207355"/>
              <a:ext cx="576064" cy="57606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融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93"/>
            <p:cNvSpPr/>
            <p:nvPr/>
          </p:nvSpPr>
          <p:spPr>
            <a:xfrm>
              <a:off x="2339752" y="3201734"/>
              <a:ext cx="576064" cy="576064"/>
            </a:xfrm>
            <a:prstGeom prst="rect">
              <a:avLst/>
            </a:prstGeom>
            <a:solidFill>
              <a:srgbClr val="FF66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D</a:t>
              </a:r>
              <a:endParaRPr lang="zh-CN" altLang="en-US" dirty="0"/>
            </a:p>
          </p:txBody>
        </p:sp>
        <p:sp>
          <p:nvSpPr>
            <p:cNvPr id="9" name="矩形 94"/>
            <p:cNvSpPr/>
            <p:nvPr/>
          </p:nvSpPr>
          <p:spPr>
            <a:xfrm>
              <a:off x="2915816" y="3201734"/>
              <a:ext cx="576064" cy="576064"/>
            </a:xfrm>
            <a:prstGeom prst="rect">
              <a:avLst/>
            </a:prstGeom>
            <a:solidFill>
              <a:srgbClr val="57B3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5"/>
            <p:cNvSpPr/>
            <p:nvPr/>
          </p:nvSpPr>
          <p:spPr>
            <a:xfrm>
              <a:off x="1763688" y="3777798"/>
              <a:ext cx="576064" cy="576064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96"/>
            <p:cNvSpPr/>
            <p:nvPr/>
          </p:nvSpPr>
          <p:spPr>
            <a:xfrm>
              <a:off x="2339752" y="3783419"/>
              <a:ext cx="576064" cy="57606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台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97"/>
            <p:cNvSpPr/>
            <p:nvPr/>
          </p:nvSpPr>
          <p:spPr>
            <a:xfrm>
              <a:off x="2915816" y="3783419"/>
              <a:ext cx="576064" cy="576064"/>
            </a:xfrm>
            <a:prstGeom prst="rect">
              <a:avLst/>
            </a:prstGeom>
            <a:solidFill>
              <a:srgbClr val="995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Rounded Rectangle 47"/>
          <p:cNvSpPr/>
          <p:nvPr/>
        </p:nvSpPr>
        <p:spPr>
          <a:xfrm flipV="1">
            <a:off x="-228600" y="5642344"/>
            <a:ext cx="9144000" cy="149429"/>
          </a:xfrm>
          <a:prstGeom prst="roundRect">
            <a:avLst>
              <a:gd name="adj" fmla="val 4044"/>
            </a:avLst>
          </a:prstGeom>
          <a:solidFill>
            <a:srgbClr val="FD5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ounded Rectangle 47"/>
          <p:cNvSpPr/>
          <p:nvPr/>
        </p:nvSpPr>
        <p:spPr>
          <a:xfrm flipV="1">
            <a:off x="4495800" y="5638800"/>
            <a:ext cx="4724400" cy="149428"/>
          </a:xfrm>
          <a:prstGeom prst="roundRect">
            <a:avLst>
              <a:gd name="adj" fmla="val 40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ounded Rectangle 47"/>
          <p:cNvSpPr/>
          <p:nvPr/>
        </p:nvSpPr>
        <p:spPr>
          <a:xfrm flipV="1">
            <a:off x="2143108" y="5642345"/>
            <a:ext cx="2352692" cy="144109"/>
          </a:xfrm>
          <a:prstGeom prst="roundRect">
            <a:avLst>
              <a:gd name="adj" fmla="val 4044"/>
            </a:avLst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ounded Rectangle 47"/>
          <p:cNvSpPr/>
          <p:nvPr/>
        </p:nvSpPr>
        <p:spPr>
          <a:xfrm rot="16200000" flipV="1">
            <a:off x="-1520981" y="5565114"/>
            <a:ext cx="4416056" cy="150915"/>
          </a:xfrm>
          <a:prstGeom prst="roundRect">
            <a:avLst>
              <a:gd name="adj" fmla="val 4044"/>
            </a:avLst>
          </a:prstGeom>
          <a:solidFill>
            <a:srgbClr val="FD5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7"/>
          <p:cNvSpPr/>
          <p:nvPr/>
        </p:nvSpPr>
        <p:spPr>
          <a:xfrm>
            <a:off x="344149" y="5374160"/>
            <a:ext cx="685800" cy="685800"/>
          </a:xfrm>
          <a:prstGeom prst="ellipse">
            <a:avLst/>
          </a:prstGeom>
          <a:solidFill>
            <a:srgbClr val="FD5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</a:t>
            </a:r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Oval 7"/>
          <p:cNvSpPr/>
          <p:nvPr/>
        </p:nvSpPr>
        <p:spPr>
          <a:xfrm>
            <a:off x="1447800" y="5374160"/>
            <a:ext cx="685800" cy="685800"/>
          </a:xfrm>
          <a:prstGeom prst="ellipse">
            <a:avLst/>
          </a:prstGeom>
          <a:solidFill>
            <a:srgbClr val="FD5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val 7"/>
          <p:cNvSpPr/>
          <p:nvPr/>
        </p:nvSpPr>
        <p:spPr>
          <a:xfrm>
            <a:off x="2514600" y="5368905"/>
            <a:ext cx="685800" cy="685800"/>
          </a:xfrm>
          <a:prstGeom prst="ellipse">
            <a:avLst/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拓</a:t>
            </a:r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Oval 7"/>
          <p:cNvSpPr/>
          <p:nvPr/>
        </p:nvSpPr>
        <p:spPr>
          <a:xfrm>
            <a:off x="3618251" y="5368905"/>
            <a:ext cx="685800" cy="685800"/>
          </a:xfrm>
          <a:prstGeom prst="ellipse">
            <a:avLst/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</a:t>
            </a:r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val 7"/>
          <p:cNvSpPr/>
          <p:nvPr/>
        </p:nvSpPr>
        <p:spPr>
          <a:xfrm>
            <a:off x="4763749" y="5379415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val 7"/>
          <p:cNvSpPr/>
          <p:nvPr/>
        </p:nvSpPr>
        <p:spPr>
          <a:xfrm>
            <a:off x="5867400" y="5379415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val 7"/>
          <p:cNvSpPr/>
          <p:nvPr/>
        </p:nvSpPr>
        <p:spPr>
          <a:xfrm>
            <a:off x="6934200" y="5374160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val 7"/>
          <p:cNvSpPr/>
          <p:nvPr/>
        </p:nvSpPr>
        <p:spPr>
          <a:xfrm>
            <a:off x="8037851" y="5374160"/>
            <a:ext cx="685800" cy="6858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ounded Rectangle 3"/>
          <p:cNvSpPr/>
          <p:nvPr/>
        </p:nvSpPr>
        <p:spPr>
          <a:xfrm>
            <a:off x="140129" y="3280145"/>
            <a:ext cx="1093839" cy="634046"/>
          </a:xfrm>
          <a:prstGeom prst="roundRect">
            <a:avLst>
              <a:gd name="adj" fmla="val 4044"/>
            </a:avLst>
          </a:prstGeom>
          <a:solidFill>
            <a:srgbClr val="FD5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ounded Rectangle 3"/>
          <p:cNvSpPr/>
          <p:nvPr/>
        </p:nvSpPr>
        <p:spPr>
          <a:xfrm>
            <a:off x="1248916" y="3965945"/>
            <a:ext cx="1093839" cy="634046"/>
          </a:xfrm>
          <a:prstGeom prst="roundRect">
            <a:avLst>
              <a:gd name="adj" fmla="val 4044"/>
            </a:avLst>
          </a:prstGeom>
          <a:solidFill>
            <a:srgbClr val="FD5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综柜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Rounded Rectangle 3"/>
          <p:cNvSpPr/>
          <p:nvPr/>
        </p:nvSpPr>
        <p:spPr>
          <a:xfrm>
            <a:off x="2310580" y="3051545"/>
            <a:ext cx="1093839" cy="912115"/>
          </a:xfrm>
          <a:prstGeom prst="roundRect">
            <a:avLst>
              <a:gd name="adj" fmla="val 4044"/>
            </a:avLst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中间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Rounded Rectangle 3"/>
          <p:cNvSpPr/>
          <p:nvPr/>
        </p:nvSpPr>
        <p:spPr>
          <a:xfrm>
            <a:off x="3401961" y="4017699"/>
            <a:ext cx="1093839" cy="634046"/>
          </a:xfrm>
          <a:prstGeom prst="roundRect">
            <a:avLst>
              <a:gd name="adj" fmla="val 4044"/>
            </a:avLst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结算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endParaRPr lang="en-GB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Rounded Rectangle 3"/>
          <p:cNvSpPr/>
          <p:nvPr/>
        </p:nvSpPr>
        <p:spPr>
          <a:xfrm>
            <a:off x="4559222" y="2899145"/>
            <a:ext cx="1093839" cy="990600"/>
          </a:xfrm>
          <a:prstGeom prst="roundRect">
            <a:avLst>
              <a:gd name="adj" fmla="val 40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理财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ounded Rectangle 3"/>
          <p:cNvSpPr/>
          <p:nvPr/>
        </p:nvSpPr>
        <p:spPr>
          <a:xfrm>
            <a:off x="5663380" y="3941498"/>
            <a:ext cx="1093839" cy="951069"/>
          </a:xfrm>
          <a:prstGeom prst="roundRect">
            <a:avLst>
              <a:gd name="adj" fmla="val 40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国际结算业务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Rounded Rectangle 3"/>
          <p:cNvSpPr/>
          <p:nvPr/>
        </p:nvSpPr>
        <p:spPr>
          <a:xfrm>
            <a:off x="6730179" y="3240899"/>
            <a:ext cx="1093839" cy="634046"/>
          </a:xfrm>
          <a:prstGeom prst="roundRect">
            <a:avLst>
              <a:gd name="adj" fmla="val 40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信贷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Rounded Rectangle 3"/>
          <p:cNvSpPr/>
          <p:nvPr/>
        </p:nvSpPr>
        <p:spPr>
          <a:xfrm>
            <a:off x="7821561" y="4258522"/>
            <a:ext cx="1093839" cy="634046"/>
          </a:xfrm>
          <a:prstGeom prst="roundRect">
            <a:avLst>
              <a:gd name="adj" fmla="val 4044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其他实训业务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6611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ounded Rectangle 49"/>
          <p:cNvSpPr/>
          <p:nvPr/>
        </p:nvSpPr>
        <p:spPr>
          <a:xfrm flipV="1">
            <a:off x="5486401" y="4985263"/>
            <a:ext cx="4800600" cy="2025135"/>
          </a:xfrm>
          <a:prstGeom prst="roundRect">
            <a:avLst>
              <a:gd name="adj" fmla="val 4044"/>
            </a:avLst>
          </a:prstGeom>
          <a:solidFill>
            <a:schemeClr val="bg1"/>
          </a:solidFill>
          <a:ln>
            <a:solidFill>
              <a:srgbClr val="26B9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47"/>
          <p:cNvSpPr/>
          <p:nvPr/>
        </p:nvSpPr>
        <p:spPr>
          <a:xfrm rot="16200000" flipV="1">
            <a:off x="-874312" y="38102"/>
            <a:ext cx="3122718" cy="150915"/>
          </a:xfrm>
          <a:prstGeom prst="roundRect">
            <a:avLst>
              <a:gd name="adj" fmla="val 4044"/>
            </a:avLst>
          </a:prstGeom>
          <a:solidFill>
            <a:srgbClr val="FD5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ounded Rectangle 47"/>
          <p:cNvSpPr/>
          <p:nvPr/>
        </p:nvSpPr>
        <p:spPr>
          <a:xfrm rot="10800000" flipV="1">
            <a:off x="689344" y="1524001"/>
            <a:ext cx="8683256" cy="150918"/>
          </a:xfrm>
          <a:prstGeom prst="roundRect">
            <a:avLst>
              <a:gd name="adj" fmla="val 4044"/>
            </a:avLst>
          </a:prstGeom>
          <a:solidFill>
            <a:srgbClr val="FD5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10"/>
          <p:cNvSpPr/>
          <p:nvPr/>
        </p:nvSpPr>
        <p:spPr>
          <a:xfrm>
            <a:off x="1560722" y="1008221"/>
            <a:ext cx="1182478" cy="1182478"/>
          </a:xfrm>
          <a:prstGeom prst="ellipse">
            <a:avLst/>
          </a:prstGeom>
          <a:solidFill>
            <a:schemeClr val="bg1"/>
          </a:solidFill>
          <a:ln>
            <a:solidFill>
              <a:srgbClr val="FD563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角色模拟</a:t>
            </a:r>
            <a:endParaRPr lang="en-GB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val 10"/>
          <p:cNvSpPr/>
          <p:nvPr/>
        </p:nvSpPr>
        <p:spPr>
          <a:xfrm>
            <a:off x="4038600" y="1008221"/>
            <a:ext cx="1182478" cy="1182478"/>
          </a:xfrm>
          <a:prstGeom prst="ellipse">
            <a:avLst/>
          </a:prstGeom>
          <a:solidFill>
            <a:schemeClr val="bg1"/>
          </a:solidFill>
          <a:ln>
            <a:solidFill>
              <a:srgbClr val="FD563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培训方式</a:t>
            </a:r>
            <a:endParaRPr lang="en-GB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10"/>
          <p:cNvSpPr/>
          <p:nvPr/>
        </p:nvSpPr>
        <p:spPr>
          <a:xfrm>
            <a:off x="6513722" y="1008221"/>
            <a:ext cx="1182478" cy="1182478"/>
          </a:xfrm>
          <a:prstGeom prst="ellipse">
            <a:avLst/>
          </a:prstGeom>
          <a:solidFill>
            <a:schemeClr val="bg1"/>
          </a:solidFill>
          <a:ln>
            <a:solidFill>
              <a:srgbClr val="FD5635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教学资源</a:t>
            </a:r>
            <a:endParaRPr lang="en-GB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99548" y="2506540"/>
            <a:ext cx="328055" cy="328055"/>
            <a:chOff x="609600" y="2456836"/>
            <a:chExt cx="667364" cy="667364"/>
          </a:xfrm>
        </p:grpSpPr>
        <p:sp>
          <p:nvSpPr>
            <p:cNvPr id="7" name="Oval 10"/>
            <p:cNvSpPr/>
            <p:nvPr/>
          </p:nvSpPr>
          <p:spPr>
            <a:xfrm>
              <a:off x="609600" y="2456836"/>
              <a:ext cx="667364" cy="66736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D563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" name="Group 21"/>
            <p:cNvGrpSpPr/>
            <p:nvPr/>
          </p:nvGrpSpPr>
          <p:grpSpPr>
            <a:xfrm>
              <a:off x="801940" y="2663313"/>
              <a:ext cx="300191" cy="266700"/>
              <a:chOff x="1333500" y="1676400"/>
              <a:chExt cx="600382" cy="533400"/>
            </a:xfrm>
          </p:grpSpPr>
          <p:cxnSp>
            <p:nvCxnSpPr>
              <p:cNvPr id="9" name="Straight Connector 22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23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/>
          <p:cNvGrpSpPr/>
          <p:nvPr/>
        </p:nvGrpSpPr>
        <p:grpSpPr>
          <a:xfrm>
            <a:off x="1999548" y="3084185"/>
            <a:ext cx="328055" cy="328055"/>
            <a:chOff x="609600" y="2456836"/>
            <a:chExt cx="667364" cy="667364"/>
          </a:xfrm>
        </p:grpSpPr>
        <p:sp>
          <p:nvSpPr>
            <p:cNvPr id="13" name="Oval 10"/>
            <p:cNvSpPr/>
            <p:nvPr/>
          </p:nvSpPr>
          <p:spPr>
            <a:xfrm>
              <a:off x="609600" y="2456836"/>
              <a:ext cx="667364" cy="66736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D563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21"/>
            <p:cNvGrpSpPr/>
            <p:nvPr/>
          </p:nvGrpSpPr>
          <p:grpSpPr>
            <a:xfrm>
              <a:off x="801940" y="2663313"/>
              <a:ext cx="300191" cy="266700"/>
              <a:chOff x="1333500" y="1676400"/>
              <a:chExt cx="600382" cy="533400"/>
            </a:xfrm>
          </p:grpSpPr>
          <p:cxnSp>
            <p:nvCxnSpPr>
              <p:cNvPr id="15" name="Straight Connector 22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23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组合 16"/>
          <p:cNvGrpSpPr/>
          <p:nvPr/>
        </p:nvGrpSpPr>
        <p:grpSpPr>
          <a:xfrm>
            <a:off x="1999548" y="3661830"/>
            <a:ext cx="328055" cy="328055"/>
            <a:chOff x="609600" y="2456836"/>
            <a:chExt cx="667364" cy="667364"/>
          </a:xfrm>
        </p:grpSpPr>
        <p:sp>
          <p:nvSpPr>
            <p:cNvPr id="18" name="Oval 10"/>
            <p:cNvSpPr/>
            <p:nvPr/>
          </p:nvSpPr>
          <p:spPr>
            <a:xfrm>
              <a:off x="609600" y="2456836"/>
              <a:ext cx="667364" cy="66736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D563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9" name="Group 21"/>
            <p:cNvGrpSpPr/>
            <p:nvPr/>
          </p:nvGrpSpPr>
          <p:grpSpPr>
            <a:xfrm>
              <a:off x="801940" y="2663313"/>
              <a:ext cx="300191" cy="266700"/>
              <a:chOff x="1333500" y="1676400"/>
              <a:chExt cx="600382" cy="533400"/>
            </a:xfrm>
          </p:grpSpPr>
          <p:cxnSp>
            <p:nvCxnSpPr>
              <p:cNvPr id="20" name="Straight Connector 22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3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/>
          <p:cNvGrpSpPr/>
          <p:nvPr/>
        </p:nvGrpSpPr>
        <p:grpSpPr>
          <a:xfrm>
            <a:off x="1999548" y="4239475"/>
            <a:ext cx="328055" cy="328055"/>
            <a:chOff x="609600" y="2456836"/>
            <a:chExt cx="667364" cy="667364"/>
          </a:xfrm>
        </p:grpSpPr>
        <p:sp>
          <p:nvSpPr>
            <p:cNvPr id="23" name="Oval 10"/>
            <p:cNvSpPr/>
            <p:nvPr/>
          </p:nvSpPr>
          <p:spPr>
            <a:xfrm>
              <a:off x="609600" y="2456836"/>
              <a:ext cx="667364" cy="66736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D563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4" name="Group 21"/>
            <p:cNvGrpSpPr/>
            <p:nvPr/>
          </p:nvGrpSpPr>
          <p:grpSpPr>
            <a:xfrm>
              <a:off x="801940" y="2663313"/>
              <a:ext cx="300191" cy="266700"/>
              <a:chOff x="1333500" y="1676400"/>
              <a:chExt cx="600382" cy="533400"/>
            </a:xfrm>
          </p:grpSpPr>
          <p:cxnSp>
            <p:nvCxnSpPr>
              <p:cNvPr id="25" name="Straight Connector 22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3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" name="组合 26"/>
          <p:cNvGrpSpPr/>
          <p:nvPr/>
        </p:nvGrpSpPr>
        <p:grpSpPr>
          <a:xfrm>
            <a:off x="1999547" y="4817120"/>
            <a:ext cx="328055" cy="328055"/>
            <a:chOff x="609600" y="2456836"/>
            <a:chExt cx="667364" cy="667364"/>
          </a:xfrm>
        </p:grpSpPr>
        <p:sp>
          <p:nvSpPr>
            <p:cNvPr id="28" name="Oval 10"/>
            <p:cNvSpPr/>
            <p:nvPr/>
          </p:nvSpPr>
          <p:spPr>
            <a:xfrm>
              <a:off x="609600" y="2456836"/>
              <a:ext cx="667364" cy="66736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D563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9" name="Group 21"/>
            <p:cNvGrpSpPr/>
            <p:nvPr/>
          </p:nvGrpSpPr>
          <p:grpSpPr>
            <a:xfrm>
              <a:off x="801940" y="2663313"/>
              <a:ext cx="300191" cy="266700"/>
              <a:chOff x="1333500" y="1676400"/>
              <a:chExt cx="600382" cy="533400"/>
            </a:xfrm>
          </p:grpSpPr>
          <p:cxnSp>
            <p:nvCxnSpPr>
              <p:cNvPr id="30" name="Straight Connector 22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23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组合 31"/>
          <p:cNvGrpSpPr/>
          <p:nvPr/>
        </p:nvGrpSpPr>
        <p:grpSpPr>
          <a:xfrm>
            <a:off x="1999547" y="5394765"/>
            <a:ext cx="328055" cy="328055"/>
            <a:chOff x="609600" y="2456836"/>
            <a:chExt cx="667364" cy="667364"/>
          </a:xfrm>
        </p:grpSpPr>
        <p:sp>
          <p:nvSpPr>
            <p:cNvPr id="33" name="Oval 10"/>
            <p:cNvSpPr/>
            <p:nvPr/>
          </p:nvSpPr>
          <p:spPr>
            <a:xfrm>
              <a:off x="609600" y="2456836"/>
              <a:ext cx="667364" cy="66736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D563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4" name="Group 21"/>
            <p:cNvGrpSpPr/>
            <p:nvPr/>
          </p:nvGrpSpPr>
          <p:grpSpPr>
            <a:xfrm>
              <a:off x="801940" y="2663313"/>
              <a:ext cx="300191" cy="266700"/>
              <a:chOff x="1333500" y="1676400"/>
              <a:chExt cx="600382" cy="533400"/>
            </a:xfrm>
          </p:grpSpPr>
          <p:cxnSp>
            <p:nvCxnSpPr>
              <p:cNvPr id="35" name="Straight Connector 22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23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组合 36"/>
          <p:cNvGrpSpPr/>
          <p:nvPr/>
        </p:nvGrpSpPr>
        <p:grpSpPr>
          <a:xfrm>
            <a:off x="1999547" y="5972408"/>
            <a:ext cx="328055" cy="328055"/>
            <a:chOff x="609600" y="2456836"/>
            <a:chExt cx="667364" cy="667364"/>
          </a:xfrm>
        </p:grpSpPr>
        <p:sp>
          <p:nvSpPr>
            <p:cNvPr id="38" name="Oval 10"/>
            <p:cNvSpPr/>
            <p:nvPr/>
          </p:nvSpPr>
          <p:spPr>
            <a:xfrm>
              <a:off x="609600" y="2456836"/>
              <a:ext cx="667364" cy="66736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D563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39" name="Group 21"/>
            <p:cNvGrpSpPr/>
            <p:nvPr/>
          </p:nvGrpSpPr>
          <p:grpSpPr>
            <a:xfrm>
              <a:off x="801940" y="2663313"/>
              <a:ext cx="300191" cy="266700"/>
              <a:chOff x="1333500" y="1676400"/>
              <a:chExt cx="600382" cy="533400"/>
            </a:xfrm>
          </p:grpSpPr>
          <p:cxnSp>
            <p:nvCxnSpPr>
              <p:cNvPr id="40" name="Straight Connector 22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23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组合 46"/>
          <p:cNvGrpSpPr/>
          <p:nvPr/>
        </p:nvGrpSpPr>
        <p:grpSpPr>
          <a:xfrm>
            <a:off x="4470241" y="2506540"/>
            <a:ext cx="328055" cy="328055"/>
            <a:chOff x="609600" y="2456836"/>
            <a:chExt cx="667364" cy="667364"/>
          </a:xfrm>
        </p:grpSpPr>
        <p:sp>
          <p:nvSpPr>
            <p:cNvPr id="48" name="Oval 10"/>
            <p:cNvSpPr/>
            <p:nvPr/>
          </p:nvSpPr>
          <p:spPr>
            <a:xfrm>
              <a:off x="609600" y="2456836"/>
              <a:ext cx="667364" cy="66736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D563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9" name="Group 21"/>
            <p:cNvGrpSpPr/>
            <p:nvPr/>
          </p:nvGrpSpPr>
          <p:grpSpPr>
            <a:xfrm>
              <a:off x="801940" y="2663313"/>
              <a:ext cx="300191" cy="266700"/>
              <a:chOff x="1333500" y="1676400"/>
              <a:chExt cx="600382" cy="533400"/>
            </a:xfrm>
          </p:grpSpPr>
          <p:cxnSp>
            <p:nvCxnSpPr>
              <p:cNvPr id="50" name="Straight Connector 22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23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" name="组合 51"/>
          <p:cNvGrpSpPr/>
          <p:nvPr/>
        </p:nvGrpSpPr>
        <p:grpSpPr>
          <a:xfrm>
            <a:off x="4470241" y="3084185"/>
            <a:ext cx="328055" cy="328055"/>
            <a:chOff x="609600" y="2456836"/>
            <a:chExt cx="667364" cy="667364"/>
          </a:xfrm>
        </p:grpSpPr>
        <p:sp>
          <p:nvSpPr>
            <p:cNvPr id="53" name="Oval 10"/>
            <p:cNvSpPr/>
            <p:nvPr/>
          </p:nvSpPr>
          <p:spPr>
            <a:xfrm>
              <a:off x="609600" y="2456836"/>
              <a:ext cx="667364" cy="66736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D563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4" name="Group 21"/>
            <p:cNvGrpSpPr/>
            <p:nvPr/>
          </p:nvGrpSpPr>
          <p:grpSpPr>
            <a:xfrm>
              <a:off x="801940" y="2663313"/>
              <a:ext cx="300191" cy="266700"/>
              <a:chOff x="1333500" y="1676400"/>
              <a:chExt cx="600382" cy="533400"/>
            </a:xfrm>
          </p:grpSpPr>
          <p:cxnSp>
            <p:nvCxnSpPr>
              <p:cNvPr id="55" name="Straight Connector 22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23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组合 56"/>
          <p:cNvGrpSpPr/>
          <p:nvPr/>
        </p:nvGrpSpPr>
        <p:grpSpPr>
          <a:xfrm>
            <a:off x="4470241" y="3661830"/>
            <a:ext cx="328055" cy="328055"/>
            <a:chOff x="609600" y="2456836"/>
            <a:chExt cx="667364" cy="667364"/>
          </a:xfrm>
        </p:grpSpPr>
        <p:sp>
          <p:nvSpPr>
            <p:cNvPr id="58" name="Oval 10"/>
            <p:cNvSpPr/>
            <p:nvPr/>
          </p:nvSpPr>
          <p:spPr>
            <a:xfrm>
              <a:off x="609600" y="2456836"/>
              <a:ext cx="667364" cy="66736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D563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9" name="Group 21"/>
            <p:cNvGrpSpPr/>
            <p:nvPr/>
          </p:nvGrpSpPr>
          <p:grpSpPr>
            <a:xfrm>
              <a:off x="801940" y="2663313"/>
              <a:ext cx="300191" cy="266700"/>
              <a:chOff x="1333500" y="1676400"/>
              <a:chExt cx="600382" cy="533400"/>
            </a:xfrm>
          </p:grpSpPr>
          <p:cxnSp>
            <p:nvCxnSpPr>
              <p:cNvPr id="60" name="Straight Connector 22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23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" name="组合 61"/>
          <p:cNvGrpSpPr/>
          <p:nvPr/>
        </p:nvGrpSpPr>
        <p:grpSpPr>
          <a:xfrm>
            <a:off x="6940933" y="2506540"/>
            <a:ext cx="328055" cy="328055"/>
            <a:chOff x="609600" y="2456836"/>
            <a:chExt cx="667364" cy="667364"/>
          </a:xfrm>
        </p:grpSpPr>
        <p:sp>
          <p:nvSpPr>
            <p:cNvPr id="63" name="Oval 10"/>
            <p:cNvSpPr/>
            <p:nvPr/>
          </p:nvSpPr>
          <p:spPr>
            <a:xfrm>
              <a:off x="609600" y="2456836"/>
              <a:ext cx="667364" cy="66736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D563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4" name="Group 21"/>
            <p:cNvGrpSpPr/>
            <p:nvPr/>
          </p:nvGrpSpPr>
          <p:grpSpPr>
            <a:xfrm>
              <a:off x="801940" y="2663313"/>
              <a:ext cx="300191" cy="266700"/>
              <a:chOff x="1333500" y="1676400"/>
              <a:chExt cx="600382" cy="533400"/>
            </a:xfrm>
          </p:grpSpPr>
          <p:cxnSp>
            <p:nvCxnSpPr>
              <p:cNvPr id="65" name="Straight Connector 22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23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组合 66"/>
          <p:cNvGrpSpPr/>
          <p:nvPr/>
        </p:nvGrpSpPr>
        <p:grpSpPr>
          <a:xfrm>
            <a:off x="6940933" y="3084185"/>
            <a:ext cx="328055" cy="328055"/>
            <a:chOff x="609600" y="2456836"/>
            <a:chExt cx="667364" cy="667364"/>
          </a:xfrm>
        </p:grpSpPr>
        <p:sp>
          <p:nvSpPr>
            <p:cNvPr id="68" name="Oval 10"/>
            <p:cNvSpPr/>
            <p:nvPr/>
          </p:nvSpPr>
          <p:spPr>
            <a:xfrm>
              <a:off x="609600" y="2456836"/>
              <a:ext cx="667364" cy="66736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D563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9" name="Group 21"/>
            <p:cNvGrpSpPr/>
            <p:nvPr/>
          </p:nvGrpSpPr>
          <p:grpSpPr>
            <a:xfrm>
              <a:off x="801940" y="2663313"/>
              <a:ext cx="300191" cy="266700"/>
              <a:chOff x="1333500" y="1676400"/>
              <a:chExt cx="600382" cy="533400"/>
            </a:xfrm>
          </p:grpSpPr>
          <p:cxnSp>
            <p:nvCxnSpPr>
              <p:cNvPr id="70" name="Straight Connector 22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23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组合 71"/>
          <p:cNvGrpSpPr/>
          <p:nvPr/>
        </p:nvGrpSpPr>
        <p:grpSpPr>
          <a:xfrm>
            <a:off x="6940933" y="3661830"/>
            <a:ext cx="328055" cy="328055"/>
            <a:chOff x="609600" y="2456836"/>
            <a:chExt cx="667364" cy="667364"/>
          </a:xfrm>
        </p:grpSpPr>
        <p:sp>
          <p:nvSpPr>
            <p:cNvPr id="73" name="Oval 10"/>
            <p:cNvSpPr/>
            <p:nvPr/>
          </p:nvSpPr>
          <p:spPr>
            <a:xfrm>
              <a:off x="609600" y="2456836"/>
              <a:ext cx="667364" cy="66736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D563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4" name="Group 21"/>
            <p:cNvGrpSpPr/>
            <p:nvPr/>
          </p:nvGrpSpPr>
          <p:grpSpPr>
            <a:xfrm>
              <a:off x="801940" y="2663313"/>
              <a:ext cx="300191" cy="266700"/>
              <a:chOff x="1333500" y="1676400"/>
              <a:chExt cx="600382" cy="533400"/>
            </a:xfrm>
          </p:grpSpPr>
          <p:cxnSp>
            <p:nvCxnSpPr>
              <p:cNvPr id="75" name="Straight Connector 22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23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" name="组合 76"/>
          <p:cNvGrpSpPr/>
          <p:nvPr/>
        </p:nvGrpSpPr>
        <p:grpSpPr>
          <a:xfrm>
            <a:off x="6940933" y="4239475"/>
            <a:ext cx="328055" cy="328055"/>
            <a:chOff x="609600" y="2456836"/>
            <a:chExt cx="667364" cy="667364"/>
          </a:xfrm>
        </p:grpSpPr>
        <p:sp>
          <p:nvSpPr>
            <p:cNvPr id="78" name="Oval 10"/>
            <p:cNvSpPr/>
            <p:nvPr/>
          </p:nvSpPr>
          <p:spPr>
            <a:xfrm>
              <a:off x="609600" y="2456836"/>
              <a:ext cx="667364" cy="66736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D5635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9" name="Group 21"/>
            <p:cNvGrpSpPr/>
            <p:nvPr/>
          </p:nvGrpSpPr>
          <p:grpSpPr>
            <a:xfrm>
              <a:off x="801940" y="2663313"/>
              <a:ext cx="300191" cy="266700"/>
              <a:chOff x="1333500" y="1676400"/>
              <a:chExt cx="600382" cy="533400"/>
            </a:xfrm>
          </p:grpSpPr>
          <p:cxnSp>
            <p:nvCxnSpPr>
              <p:cNvPr id="80" name="Straight Connector 22"/>
              <p:cNvCxnSpPr/>
              <p:nvPr/>
            </p:nvCxnSpPr>
            <p:spPr>
              <a:xfrm>
                <a:off x="1333500" y="1943100"/>
                <a:ext cx="114300" cy="2667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23"/>
              <p:cNvCxnSpPr/>
              <p:nvPr/>
            </p:nvCxnSpPr>
            <p:spPr>
              <a:xfrm flipV="1">
                <a:off x="1447800" y="1676400"/>
                <a:ext cx="486082" cy="533400"/>
              </a:xfrm>
              <a:prstGeom prst="line">
                <a:avLst/>
              </a:prstGeom>
              <a:ln w="25400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2" name="TextBox 81"/>
          <p:cNvSpPr txBox="1"/>
          <p:nvPr/>
        </p:nvSpPr>
        <p:spPr>
          <a:xfrm>
            <a:off x="2438400" y="250654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大堂经理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438400" y="308248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综合柜员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438400" y="365841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信贷经理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438400" y="423435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理财经理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2438400" y="4810299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信用卡专员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438400" y="538623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会计主管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438400" y="5962177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银行行长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4876800" y="250654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理论教学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876800" y="308248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实际操作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876800" y="365841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考核测评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315200" y="250654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315200" y="308248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案例库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7315200" y="365841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资源库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315200" y="4234359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习题库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715000" y="5257800"/>
            <a:ext cx="3429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sz="3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金融银行综合业务功能设计图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27024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7"/>
          <p:cNvSpPr/>
          <p:nvPr/>
        </p:nvSpPr>
        <p:spPr>
          <a:xfrm rot="10800000" flipV="1">
            <a:off x="914400" y="3354280"/>
            <a:ext cx="6168656" cy="150919"/>
          </a:xfrm>
          <a:prstGeom prst="roundRect">
            <a:avLst>
              <a:gd name="adj" fmla="val 4044"/>
            </a:avLst>
          </a:prstGeom>
          <a:solidFill>
            <a:srgbClr val="FD5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47"/>
          <p:cNvSpPr/>
          <p:nvPr/>
        </p:nvSpPr>
        <p:spPr>
          <a:xfrm rot="10800000" flipV="1">
            <a:off x="3714750" y="5181600"/>
            <a:ext cx="3501656" cy="150919"/>
          </a:xfrm>
          <a:prstGeom prst="roundRect">
            <a:avLst>
              <a:gd name="adj" fmla="val 4044"/>
            </a:avLst>
          </a:prstGeom>
          <a:solidFill>
            <a:srgbClr val="FD5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49"/>
          <p:cNvSpPr/>
          <p:nvPr/>
        </p:nvSpPr>
        <p:spPr>
          <a:xfrm rot="10800000" flipV="1">
            <a:off x="-2514600" y="4985263"/>
            <a:ext cx="5256028" cy="2177536"/>
          </a:xfrm>
          <a:prstGeom prst="roundRect">
            <a:avLst>
              <a:gd name="adj" fmla="val 4044"/>
            </a:avLst>
          </a:prstGeom>
          <a:solidFill>
            <a:schemeClr val="bg1"/>
          </a:solidFill>
          <a:ln>
            <a:solidFill>
              <a:srgbClr val="26B9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GB" sz="3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ounded Rectangle 47"/>
          <p:cNvSpPr/>
          <p:nvPr/>
        </p:nvSpPr>
        <p:spPr>
          <a:xfrm rot="10800000" flipV="1">
            <a:off x="-1600200" y="1524001"/>
            <a:ext cx="8683256" cy="150918"/>
          </a:xfrm>
          <a:prstGeom prst="roundRect">
            <a:avLst>
              <a:gd name="adj" fmla="val 4044"/>
            </a:avLst>
          </a:prstGeom>
          <a:solidFill>
            <a:srgbClr val="FD5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ounded Rectangle 3"/>
          <p:cNvSpPr/>
          <p:nvPr/>
        </p:nvSpPr>
        <p:spPr>
          <a:xfrm>
            <a:off x="7070766" y="0"/>
            <a:ext cx="2225634" cy="6858000"/>
          </a:xfrm>
          <a:prstGeom prst="roundRect">
            <a:avLst>
              <a:gd name="adj" fmla="val 4044"/>
            </a:avLst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椭圆 5"/>
          <p:cNvSpPr/>
          <p:nvPr/>
        </p:nvSpPr>
        <p:spPr>
          <a:xfrm>
            <a:off x="7429500" y="914400"/>
            <a:ext cx="1257300" cy="1257300"/>
          </a:xfrm>
          <a:prstGeom prst="ellipse">
            <a:avLst/>
          </a:prstGeom>
          <a:solidFill>
            <a:schemeClr val="bg1"/>
          </a:solidFill>
          <a:ln>
            <a:solidFill>
              <a:srgbClr val="26B9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管理员角色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7467600" y="2781300"/>
            <a:ext cx="1257300" cy="1257300"/>
          </a:xfrm>
          <a:prstGeom prst="ellipse">
            <a:avLst/>
          </a:prstGeom>
          <a:solidFill>
            <a:schemeClr val="bg1"/>
          </a:solidFill>
          <a:ln>
            <a:solidFill>
              <a:srgbClr val="26B9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教师角色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467600" y="4610100"/>
            <a:ext cx="1257300" cy="1257300"/>
          </a:xfrm>
          <a:prstGeom prst="ellipse">
            <a:avLst/>
          </a:prstGeom>
          <a:solidFill>
            <a:schemeClr val="bg1"/>
          </a:solidFill>
          <a:ln>
            <a:solidFill>
              <a:srgbClr val="26B9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学生角色</a:t>
            </a:r>
            <a:endParaRPr lang="zh-CN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ounded Rectangle 49"/>
          <p:cNvSpPr/>
          <p:nvPr/>
        </p:nvSpPr>
        <p:spPr>
          <a:xfrm rot="10800000" flipV="1">
            <a:off x="2190760" y="1295400"/>
            <a:ext cx="738166" cy="589536"/>
          </a:xfrm>
          <a:prstGeom prst="roundRect">
            <a:avLst>
              <a:gd name="adj" fmla="val 404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学校管理</a:t>
            </a:r>
            <a:endParaRPr lang="en-GB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ounded Rectangle 49"/>
          <p:cNvSpPr/>
          <p:nvPr/>
        </p:nvSpPr>
        <p:spPr>
          <a:xfrm rot="10800000" flipV="1">
            <a:off x="3319466" y="1295400"/>
            <a:ext cx="752468" cy="589536"/>
          </a:xfrm>
          <a:prstGeom prst="roundRect">
            <a:avLst>
              <a:gd name="adj" fmla="val 404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en-GB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ounded Rectangle 49"/>
          <p:cNvSpPr/>
          <p:nvPr/>
        </p:nvSpPr>
        <p:spPr>
          <a:xfrm rot="10800000" flipV="1">
            <a:off x="5643570" y="1295401"/>
            <a:ext cx="785818" cy="589536"/>
          </a:xfrm>
          <a:prstGeom prst="roundRect">
            <a:avLst>
              <a:gd name="adj" fmla="val 404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学生管理</a:t>
            </a:r>
            <a:endParaRPr lang="en-GB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ounded Rectangle 49"/>
          <p:cNvSpPr/>
          <p:nvPr/>
        </p:nvSpPr>
        <p:spPr>
          <a:xfrm rot="10800000" flipV="1">
            <a:off x="914400" y="3124200"/>
            <a:ext cx="838199" cy="589535"/>
          </a:xfrm>
          <a:prstGeom prst="roundRect">
            <a:avLst>
              <a:gd name="adj" fmla="val 404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课程配置</a:t>
            </a:r>
            <a:endParaRPr lang="en-GB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ounded Rectangle 49"/>
          <p:cNvSpPr/>
          <p:nvPr/>
        </p:nvSpPr>
        <p:spPr>
          <a:xfrm rot="10800000" flipV="1">
            <a:off x="2209799" y="3124200"/>
            <a:ext cx="762001" cy="589535"/>
          </a:xfrm>
          <a:prstGeom prst="roundRect">
            <a:avLst>
              <a:gd name="adj" fmla="val 404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练习管理</a:t>
            </a:r>
            <a:endParaRPr lang="en-GB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ounded Rectangle 49"/>
          <p:cNvSpPr/>
          <p:nvPr/>
        </p:nvSpPr>
        <p:spPr>
          <a:xfrm rot="10800000" flipV="1">
            <a:off x="3408177" y="3124201"/>
            <a:ext cx="706623" cy="589535"/>
          </a:xfrm>
          <a:prstGeom prst="roundRect">
            <a:avLst>
              <a:gd name="adj" fmla="val 404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课程管理</a:t>
            </a:r>
            <a:endParaRPr lang="en-GB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ounded Rectangle 49"/>
          <p:cNvSpPr/>
          <p:nvPr/>
        </p:nvSpPr>
        <p:spPr>
          <a:xfrm rot="10800000" flipV="1">
            <a:off x="4572000" y="3124200"/>
            <a:ext cx="706623" cy="589535"/>
          </a:xfrm>
          <a:prstGeom prst="roundRect">
            <a:avLst>
              <a:gd name="adj" fmla="val 404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实训管理</a:t>
            </a:r>
            <a:endParaRPr lang="en-GB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Rounded Rectangle 49"/>
          <p:cNvSpPr/>
          <p:nvPr/>
        </p:nvSpPr>
        <p:spPr>
          <a:xfrm rot="10800000" flipV="1">
            <a:off x="5694177" y="3124200"/>
            <a:ext cx="706623" cy="589535"/>
          </a:xfrm>
          <a:prstGeom prst="roundRect">
            <a:avLst>
              <a:gd name="adj" fmla="val 404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考评管理</a:t>
            </a:r>
            <a:endParaRPr lang="en-GB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ounded Rectangle 49"/>
          <p:cNvSpPr/>
          <p:nvPr/>
        </p:nvSpPr>
        <p:spPr>
          <a:xfrm rot="10800000" flipV="1">
            <a:off x="3408175" y="4973063"/>
            <a:ext cx="706623" cy="589535"/>
          </a:xfrm>
          <a:prstGeom prst="roundRect">
            <a:avLst>
              <a:gd name="adj" fmla="val 404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业务学习</a:t>
            </a:r>
            <a:endParaRPr lang="en-GB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ounded Rectangle 49"/>
          <p:cNvSpPr/>
          <p:nvPr/>
        </p:nvSpPr>
        <p:spPr>
          <a:xfrm rot="10800000" flipV="1">
            <a:off x="4571999" y="4973063"/>
            <a:ext cx="685800" cy="589535"/>
          </a:xfrm>
          <a:prstGeom prst="roundRect">
            <a:avLst>
              <a:gd name="adj" fmla="val 404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实训练习</a:t>
            </a:r>
            <a:endParaRPr lang="en-GB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ounded Rectangle 49"/>
          <p:cNvSpPr/>
          <p:nvPr/>
        </p:nvSpPr>
        <p:spPr>
          <a:xfrm rot="10800000" flipV="1">
            <a:off x="5694177" y="4973064"/>
            <a:ext cx="706623" cy="589535"/>
          </a:xfrm>
          <a:prstGeom prst="roundRect">
            <a:avLst>
              <a:gd name="adj" fmla="val 404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综合考评</a:t>
            </a:r>
            <a:endParaRPr lang="en-GB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228600" y="5540514"/>
            <a:ext cx="2597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用户管理</a:t>
            </a:r>
            <a:endParaRPr lang="zh-CN" altLang="en-US" sz="4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ounded Rectangle 49"/>
          <p:cNvSpPr/>
          <p:nvPr/>
        </p:nvSpPr>
        <p:spPr>
          <a:xfrm rot="10800000" flipV="1">
            <a:off x="4448172" y="1285861"/>
            <a:ext cx="838208" cy="589536"/>
          </a:xfrm>
          <a:prstGeom prst="roundRect">
            <a:avLst>
              <a:gd name="adj" fmla="val 4044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教师管理</a:t>
            </a:r>
            <a:endParaRPr lang="en-GB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31246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3"/>
          <p:cNvSpPr/>
          <p:nvPr/>
        </p:nvSpPr>
        <p:spPr>
          <a:xfrm>
            <a:off x="-228600" y="0"/>
            <a:ext cx="6629400" cy="6858000"/>
          </a:xfrm>
          <a:prstGeom prst="roundRect">
            <a:avLst>
              <a:gd name="adj" fmla="val 575"/>
            </a:avLst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组合 16"/>
          <p:cNvGrpSpPr/>
          <p:nvPr/>
        </p:nvGrpSpPr>
        <p:grpSpPr>
          <a:xfrm>
            <a:off x="228600" y="381000"/>
            <a:ext cx="5486400" cy="6019800"/>
            <a:chOff x="228600" y="381000"/>
            <a:chExt cx="5486400" cy="6019800"/>
          </a:xfrm>
        </p:grpSpPr>
        <p:cxnSp>
          <p:nvCxnSpPr>
            <p:cNvPr id="1042" name="直接连接符 1041"/>
            <p:cNvCxnSpPr>
              <a:endCxn id="26" idx="0"/>
            </p:cNvCxnSpPr>
            <p:nvPr/>
          </p:nvCxnSpPr>
          <p:spPr>
            <a:xfrm>
              <a:off x="2562225" y="3486150"/>
              <a:ext cx="0" cy="12954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肘形连接符 55"/>
            <p:cNvCxnSpPr>
              <a:stCxn id="30" idx="4"/>
              <a:endCxn id="43" idx="0"/>
            </p:cNvCxnSpPr>
            <p:nvPr/>
          </p:nvCxnSpPr>
          <p:spPr>
            <a:xfrm rot="5400000">
              <a:off x="1628776" y="2419349"/>
              <a:ext cx="304799" cy="4572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肘形连接符 58"/>
            <p:cNvCxnSpPr>
              <a:stCxn id="30" idx="4"/>
              <a:endCxn id="44" idx="0"/>
            </p:cNvCxnSpPr>
            <p:nvPr/>
          </p:nvCxnSpPr>
          <p:spPr>
            <a:xfrm rot="16200000" flipH="1">
              <a:off x="2133600" y="2371725"/>
              <a:ext cx="304800" cy="55245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肘形连接符 67"/>
            <p:cNvCxnSpPr>
              <a:stCxn id="46" idx="4"/>
              <a:endCxn id="45" idx="0"/>
            </p:cNvCxnSpPr>
            <p:nvPr/>
          </p:nvCxnSpPr>
          <p:spPr>
            <a:xfrm rot="5400000">
              <a:off x="3609976" y="2419350"/>
              <a:ext cx="323849" cy="47625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肘形连接符 70"/>
            <p:cNvCxnSpPr>
              <a:stCxn id="46" idx="4"/>
              <a:endCxn id="29" idx="0"/>
            </p:cNvCxnSpPr>
            <p:nvPr/>
          </p:nvCxnSpPr>
          <p:spPr>
            <a:xfrm rot="16200000" flipH="1">
              <a:off x="4267201" y="2238375"/>
              <a:ext cx="323849" cy="8382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肘形连接符 73"/>
            <p:cNvCxnSpPr>
              <a:stCxn id="43" idx="4"/>
              <a:endCxn id="31" idx="0"/>
            </p:cNvCxnSpPr>
            <p:nvPr/>
          </p:nvCxnSpPr>
          <p:spPr>
            <a:xfrm rot="5400000">
              <a:off x="1123950" y="3362324"/>
              <a:ext cx="323851" cy="5334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肘形连接符 79"/>
            <p:cNvCxnSpPr>
              <a:stCxn id="25" idx="0"/>
              <a:endCxn id="31" idx="4"/>
            </p:cNvCxnSpPr>
            <p:nvPr/>
          </p:nvCxnSpPr>
          <p:spPr>
            <a:xfrm rot="16200000" flipV="1">
              <a:off x="1123950" y="4352925"/>
              <a:ext cx="323850" cy="5334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肘形连接符 82"/>
            <p:cNvCxnSpPr>
              <a:stCxn id="47" idx="0"/>
              <a:endCxn id="31" idx="4"/>
            </p:cNvCxnSpPr>
            <p:nvPr/>
          </p:nvCxnSpPr>
          <p:spPr>
            <a:xfrm rot="5400000" flipH="1" flipV="1">
              <a:off x="628650" y="4391025"/>
              <a:ext cx="323850" cy="4572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肘形连接符 88"/>
            <p:cNvCxnSpPr>
              <a:stCxn id="29" idx="4"/>
              <a:endCxn id="34" idx="0"/>
            </p:cNvCxnSpPr>
            <p:nvPr/>
          </p:nvCxnSpPr>
          <p:spPr>
            <a:xfrm rot="16200000" flipH="1">
              <a:off x="4957763" y="3376612"/>
              <a:ext cx="314325" cy="5334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肘形连接符 91"/>
            <p:cNvCxnSpPr>
              <a:stCxn id="48" idx="0"/>
              <a:endCxn id="101" idx="4"/>
            </p:cNvCxnSpPr>
            <p:nvPr/>
          </p:nvCxnSpPr>
          <p:spPr>
            <a:xfrm rot="16200000" flipV="1">
              <a:off x="4714876" y="4267200"/>
              <a:ext cx="314325" cy="71437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肘形连接符 94"/>
            <p:cNvCxnSpPr>
              <a:stCxn id="34" idx="4"/>
              <a:endCxn id="48" idx="0"/>
            </p:cNvCxnSpPr>
            <p:nvPr/>
          </p:nvCxnSpPr>
          <p:spPr>
            <a:xfrm rot="5400000">
              <a:off x="5148263" y="4548187"/>
              <a:ext cx="314325" cy="152400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/>
            <p:cNvGrpSpPr/>
            <p:nvPr/>
          </p:nvGrpSpPr>
          <p:grpSpPr>
            <a:xfrm>
              <a:off x="228600" y="381000"/>
              <a:ext cx="5486400" cy="6019800"/>
              <a:chOff x="228600" y="381000"/>
              <a:chExt cx="5486400" cy="6019800"/>
            </a:xfrm>
          </p:grpSpPr>
          <p:sp>
            <p:nvSpPr>
              <p:cNvPr id="4" name="Oval 6"/>
              <p:cNvSpPr/>
              <p:nvPr/>
            </p:nvSpPr>
            <p:spPr>
              <a:xfrm>
                <a:off x="2362200" y="381000"/>
                <a:ext cx="1143000" cy="1143000"/>
              </a:xfrm>
              <a:prstGeom prst="ellipse">
                <a:avLst/>
              </a:prstGeom>
              <a:solidFill>
                <a:srgbClr val="26B9C0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学生</a:t>
                </a:r>
                <a:endParaRPr lang="en-GB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50" name="肘形连接符 49"/>
              <p:cNvCxnSpPr>
                <a:stCxn id="4" idx="4"/>
                <a:endCxn id="30" idx="0"/>
              </p:cNvCxnSpPr>
              <p:nvPr/>
            </p:nvCxnSpPr>
            <p:spPr>
              <a:xfrm rot="5400000">
                <a:off x="2319338" y="1214438"/>
                <a:ext cx="304800" cy="923925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肘形连接符 51"/>
              <p:cNvCxnSpPr>
                <a:stCxn id="4" idx="4"/>
                <a:endCxn id="46" idx="0"/>
              </p:cNvCxnSpPr>
              <p:nvPr/>
            </p:nvCxnSpPr>
            <p:spPr>
              <a:xfrm rot="16200000" flipH="1">
                <a:off x="3319462" y="1138237"/>
                <a:ext cx="304801" cy="1076325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组合 5"/>
              <p:cNvGrpSpPr/>
              <p:nvPr/>
            </p:nvGrpSpPr>
            <p:grpSpPr>
              <a:xfrm>
                <a:off x="228600" y="1828800"/>
                <a:ext cx="5486400" cy="4572000"/>
                <a:chOff x="152400" y="1752600"/>
                <a:chExt cx="5486400" cy="4572000"/>
              </a:xfrm>
            </p:grpSpPr>
            <p:cxnSp>
              <p:nvCxnSpPr>
                <p:cNvPr id="88" name="直接连接符 87"/>
                <p:cNvCxnSpPr/>
                <p:nvPr/>
              </p:nvCxnSpPr>
              <p:spPr>
                <a:xfrm>
                  <a:off x="3457575" y="3429000"/>
                  <a:ext cx="0" cy="129540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" name="组合 4"/>
                <p:cNvGrpSpPr/>
                <p:nvPr/>
              </p:nvGrpSpPr>
              <p:grpSpPr>
                <a:xfrm>
                  <a:off x="152400" y="1752600"/>
                  <a:ext cx="5486400" cy="4572000"/>
                  <a:chOff x="76200" y="1866900"/>
                  <a:chExt cx="5486400" cy="4572000"/>
                </a:xfrm>
              </p:grpSpPr>
              <p:grpSp>
                <p:nvGrpSpPr>
                  <p:cNvPr id="3" name="组合 2"/>
                  <p:cNvGrpSpPr/>
                  <p:nvPr/>
                </p:nvGrpSpPr>
                <p:grpSpPr>
                  <a:xfrm>
                    <a:off x="76200" y="1866900"/>
                    <a:ext cx="5486400" cy="4572000"/>
                    <a:chOff x="152400" y="1638300"/>
                    <a:chExt cx="5486400" cy="4572000"/>
                  </a:xfrm>
                </p:grpSpPr>
                <p:sp>
                  <p:nvSpPr>
                    <p:cNvPr id="25" name="Oval 6"/>
                    <p:cNvSpPr/>
                    <p:nvPr/>
                  </p:nvSpPr>
                  <p:spPr>
                    <a:xfrm>
                      <a:off x="1143000" y="4591050"/>
                      <a:ext cx="666750" cy="666750"/>
                    </a:xfrm>
                    <a:prstGeom prst="ellipse">
                      <a:avLst/>
                    </a:prstGeom>
                    <a:solidFill>
                      <a:srgbClr val="26B9C0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资金业务</a:t>
                      </a:r>
                      <a:endParaRPr lang="en-GB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26" name="Oval 6"/>
                    <p:cNvSpPr/>
                    <p:nvPr/>
                  </p:nvSpPr>
                  <p:spPr>
                    <a:xfrm>
                      <a:off x="2152650" y="4591050"/>
                      <a:ext cx="666750" cy="666750"/>
                    </a:xfrm>
                    <a:prstGeom prst="ellipse">
                      <a:avLst/>
                    </a:prstGeom>
                    <a:solidFill>
                      <a:srgbClr val="26B9C0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知识管理</a:t>
                      </a:r>
                      <a:endParaRPr lang="en-GB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27" name="Oval 6"/>
                    <p:cNvSpPr/>
                    <p:nvPr/>
                  </p:nvSpPr>
                  <p:spPr>
                    <a:xfrm>
                      <a:off x="3143250" y="4591050"/>
                      <a:ext cx="666750" cy="666750"/>
                    </a:xfrm>
                    <a:prstGeom prst="ellipse">
                      <a:avLst/>
                    </a:prstGeom>
                    <a:solidFill>
                      <a:srgbClr val="26B9C0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知识管理</a:t>
                      </a:r>
                      <a:endParaRPr lang="en-GB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28" name="Oval 6"/>
                    <p:cNvSpPr/>
                    <p:nvPr/>
                  </p:nvSpPr>
                  <p:spPr>
                    <a:xfrm>
                      <a:off x="4819651" y="5543550"/>
                      <a:ext cx="666750" cy="666750"/>
                    </a:xfrm>
                    <a:prstGeom prst="ellipse">
                      <a:avLst/>
                    </a:prstGeom>
                    <a:solidFill>
                      <a:srgbClr val="26B9C0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错误反馈</a:t>
                      </a:r>
                      <a:endParaRPr lang="en-GB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29" name="Oval 6"/>
                    <p:cNvSpPr/>
                    <p:nvPr/>
                  </p:nvSpPr>
                  <p:spPr>
                    <a:xfrm>
                      <a:off x="4438650" y="2628900"/>
                      <a:ext cx="666750" cy="666750"/>
                    </a:xfrm>
                    <a:prstGeom prst="ellipse">
                      <a:avLst/>
                    </a:prstGeom>
                    <a:solidFill>
                      <a:srgbClr val="26B9C0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实操模式</a:t>
                      </a:r>
                      <a:endParaRPr lang="en-GB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30" name="Oval 6"/>
                    <p:cNvSpPr/>
                    <p:nvPr/>
                  </p:nvSpPr>
                  <p:spPr>
                    <a:xfrm>
                      <a:off x="1600200" y="1638300"/>
                      <a:ext cx="666750" cy="666750"/>
                    </a:xfrm>
                    <a:prstGeom prst="ellipse">
                      <a:avLst/>
                    </a:prstGeom>
                    <a:solidFill>
                      <a:srgbClr val="26B9C0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</a:t>
                      </a:r>
                      <a:endParaRPr lang="en-GB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31" name="Oval 6"/>
                    <p:cNvSpPr/>
                    <p:nvPr/>
                  </p:nvSpPr>
                  <p:spPr>
                    <a:xfrm>
                      <a:off x="609600" y="3600450"/>
                      <a:ext cx="666750" cy="666750"/>
                    </a:xfrm>
                    <a:prstGeom prst="ellipse">
                      <a:avLst/>
                    </a:prstGeom>
                    <a:solidFill>
                      <a:srgbClr val="26B9C0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业务操作</a:t>
                      </a:r>
                      <a:endParaRPr lang="en-GB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32" name="Oval 6"/>
                    <p:cNvSpPr/>
                    <p:nvPr/>
                  </p:nvSpPr>
                  <p:spPr>
                    <a:xfrm>
                      <a:off x="2152650" y="3600450"/>
                      <a:ext cx="666750" cy="666750"/>
                    </a:xfrm>
                    <a:prstGeom prst="ellipse">
                      <a:avLst/>
                    </a:prstGeom>
                    <a:solidFill>
                      <a:srgbClr val="26B9C0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课程回顾</a:t>
                      </a:r>
                      <a:endParaRPr lang="en-GB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33" name="Oval 6"/>
                    <p:cNvSpPr/>
                    <p:nvPr/>
                  </p:nvSpPr>
                  <p:spPr>
                    <a:xfrm>
                      <a:off x="3143250" y="3600450"/>
                      <a:ext cx="666750" cy="666750"/>
                    </a:xfrm>
                    <a:prstGeom prst="ellipse">
                      <a:avLst/>
                    </a:prstGeom>
                    <a:solidFill>
                      <a:srgbClr val="26B9C0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课程回顾</a:t>
                      </a:r>
                      <a:endParaRPr lang="en-GB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34" name="Oval 6"/>
                    <p:cNvSpPr/>
                    <p:nvPr/>
                  </p:nvSpPr>
                  <p:spPr>
                    <a:xfrm>
                      <a:off x="4972050" y="3609975"/>
                      <a:ext cx="666750" cy="666750"/>
                    </a:xfrm>
                    <a:prstGeom prst="ellipse">
                      <a:avLst/>
                    </a:prstGeom>
                    <a:solidFill>
                      <a:srgbClr val="26B9C0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业务操作</a:t>
                      </a:r>
                      <a:endParaRPr lang="en-GB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43" name="Oval 6"/>
                    <p:cNvSpPr/>
                    <p:nvPr/>
                  </p:nvSpPr>
                  <p:spPr>
                    <a:xfrm>
                      <a:off x="1143000" y="2609849"/>
                      <a:ext cx="666750" cy="666750"/>
                    </a:xfrm>
                    <a:prstGeom prst="ellipse">
                      <a:avLst/>
                    </a:prstGeom>
                    <a:solidFill>
                      <a:srgbClr val="26B9C0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实操模式</a:t>
                      </a:r>
                      <a:endParaRPr lang="en-GB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44" name="Oval 6"/>
                    <p:cNvSpPr/>
                    <p:nvPr/>
                  </p:nvSpPr>
                  <p:spPr>
                    <a:xfrm>
                      <a:off x="2152650" y="2609850"/>
                      <a:ext cx="666750" cy="666750"/>
                    </a:xfrm>
                    <a:prstGeom prst="ellipse">
                      <a:avLst/>
                    </a:prstGeom>
                    <a:solidFill>
                      <a:srgbClr val="26B9C0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学习模式</a:t>
                      </a:r>
                      <a:endParaRPr lang="en-GB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45" name="Oval 6"/>
                    <p:cNvSpPr/>
                    <p:nvPr/>
                  </p:nvSpPr>
                  <p:spPr>
                    <a:xfrm>
                      <a:off x="3124200" y="2628900"/>
                      <a:ext cx="666750" cy="666750"/>
                    </a:xfrm>
                    <a:prstGeom prst="ellipse">
                      <a:avLst/>
                    </a:prstGeom>
                    <a:solidFill>
                      <a:srgbClr val="26B9C0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学习模式</a:t>
                      </a:r>
                      <a:endParaRPr lang="en-GB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46" name="Oval 6"/>
                    <p:cNvSpPr/>
                    <p:nvPr/>
                  </p:nvSpPr>
                  <p:spPr>
                    <a:xfrm>
                      <a:off x="3600450" y="1638301"/>
                      <a:ext cx="666750" cy="666750"/>
                    </a:xfrm>
                    <a:prstGeom prst="ellipse">
                      <a:avLst/>
                    </a:prstGeom>
                    <a:solidFill>
                      <a:srgbClr val="26B9C0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银行职员</a:t>
                      </a:r>
                      <a:endParaRPr lang="en-GB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47" name="Oval 6"/>
                    <p:cNvSpPr/>
                    <p:nvPr/>
                  </p:nvSpPr>
                  <p:spPr>
                    <a:xfrm>
                      <a:off x="152400" y="4591050"/>
                      <a:ext cx="666750" cy="666750"/>
                    </a:xfrm>
                    <a:prstGeom prst="ellipse">
                      <a:avLst/>
                    </a:prstGeom>
                    <a:solidFill>
                      <a:srgbClr val="26B9C0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体验流程</a:t>
                      </a:r>
                      <a:endParaRPr lang="en-GB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48" name="Oval 6"/>
                    <p:cNvSpPr/>
                    <p:nvPr/>
                  </p:nvSpPr>
                  <p:spPr>
                    <a:xfrm>
                      <a:off x="4819650" y="4591050"/>
                      <a:ext cx="666750" cy="666750"/>
                    </a:xfrm>
                    <a:prstGeom prst="ellipse">
                      <a:avLst/>
                    </a:prstGeom>
                    <a:solidFill>
                      <a:srgbClr val="26B9C0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生成报告</a:t>
                      </a:r>
                      <a:endParaRPr lang="en-GB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sp>
                <p:nvSpPr>
                  <p:cNvPr id="101" name="Oval 6"/>
                  <p:cNvSpPr/>
                  <p:nvPr/>
                </p:nvSpPr>
                <p:spPr>
                  <a:xfrm>
                    <a:off x="4029075" y="3838575"/>
                    <a:ext cx="666750" cy="666750"/>
                  </a:xfrm>
                  <a:prstGeom prst="ellipse">
                    <a:avLst/>
                  </a:prstGeom>
                  <a:solidFill>
                    <a:srgbClr val="26B9C0"/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理论问答</a:t>
                    </a:r>
                    <a:endParaRPr lang="en-GB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cxnSp>
          <p:nvCxnSpPr>
            <p:cNvPr id="102" name="肘形连接符 101"/>
            <p:cNvCxnSpPr>
              <a:stCxn id="29" idx="4"/>
              <a:endCxn id="101" idx="0"/>
            </p:cNvCxnSpPr>
            <p:nvPr/>
          </p:nvCxnSpPr>
          <p:spPr>
            <a:xfrm rot="5400000">
              <a:off x="4524376" y="3476625"/>
              <a:ext cx="314325" cy="333375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>
              <a:stCxn id="48" idx="4"/>
              <a:endCxn id="28" idx="0"/>
            </p:cNvCxnSpPr>
            <p:nvPr/>
          </p:nvCxnSpPr>
          <p:spPr>
            <a:xfrm>
              <a:off x="5229225" y="5448300"/>
              <a:ext cx="1" cy="28575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14299" y="5629870"/>
            <a:ext cx="47339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通过教学学习模块下的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学生端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学生可以模拟客户来体验银行业务办理流程，亦可以通过模拟银行柜台职员来进行银行业务实操练习。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10753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6740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Rounded Rectangle 3"/>
          <p:cNvSpPr/>
          <p:nvPr/>
        </p:nvSpPr>
        <p:spPr>
          <a:xfrm rot="5400000">
            <a:off x="7433870" y="6125240"/>
            <a:ext cx="1738066" cy="299006"/>
          </a:xfrm>
          <a:prstGeom prst="roundRect">
            <a:avLst>
              <a:gd name="adj" fmla="val 4044"/>
            </a:avLst>
          </a:prstGeom>
          <a:solidFill>
            <a:srgbClr val="FD5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教学管理模块</a:t>
            </a:r>
            <a:endParaRPr lang="en-GB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Rounded Rectangle 3"/>
          <p:cNvSpPr/>
          <p:nvPr/>
        </p:nvSpPr>
        <p:spPr>
          <a:xfrm rot="5400000">
            <a:off x="7002028" y="6116229"/>
            <a:ext cx="1738070" cy="317023"/>
          </a:xfrm>
          <a:prstGeom prst="roundRect">
            <a:avLst>
              <a:gd name="adj" fmla="val 4044"/>
            </a:avLst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资源管理</a:t>
            </a:r>
            <a:endParaRPr lang="en-GB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181600" y="428604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FD563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教师端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的教学管理模块分为教学、考核和管理三个模块。配备理论知识、业务流程和操作指南，教师也可自由添加教学资源，丰富教学内容。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4"/>
          <p:cNvGrpSpPr/>
          <p:nvPr/>
        </p:nvGrpSpPr>
        <p:grpSpPr>
          <a:xfrm>
            <a:off x="3619498" y="214290"/>
            <a:ext cx="4495800" cy="5181600"/>
            <a:chOff x="3733800" y="1219200"/>
            <a:chExt cx="4495800" cy="5181600"/>
          </a:xfrm>
        </p:grpSpPr>
        <p:grpSp>
          <p:nvGrpSpPr>
            <p:cNvPr id="32" name="组合 79"/>
            <p:cNvGrpSpPr/>
            <p:nvPr/>
          </p:nvGrpSpPr>
          <p:grpSpPr>
            <a:xfrm>
              <a:off x="3733800" y="1219200"/>
              <a:ext cx="4495800" cy="5181600"/>
              <a:chOff x="1447800" y="533400"/>
              <a:chExt cx="4495800" cy="5181600"/>
            </a:xfrm>
            <a:solidFill>
              <a:srgbClr val="FD5635"/>
            </a:solidFill>
          </p:grpSpPr>
          <p:cxnSp>
            <p:nvCxnSpPr>
              <p:cNvPr id="39" name="直接连接符 38"/>
              <p:cNvCxnSpPr>
                <a:stCxn id="56" idx="4"/>
                <a:endCxn id="49" idx="0"/>
              </p:cNvCxnSpPr>
              <p:nvPr/>
            </p:nvCxnSpPr>
            <p:spPr>
              <a:xfrm>
                <a:off x="2878931" y="3233738"/>
                <a:ext cx="0" cy="1533524"/>
              </a:xfrm>
              <a:prstGeom prst="line">
                <a:avLst/>
              </a:prstGeom>
              <a:grpFill/>
              <a:ln w="28575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肘形连接符 39"/>
              <p:cNvCxnSpPr>
                <a:stCxn id="43" idx="4"/>
                <a:endCxn id="56" idx="0"/>
              </p:cNvCxnSpPr>
              <p:nvPr/>
            </p:nvCxnSpPr>
            <p:spPr>
              <a:xfrm rot="16200000" flipH="1">
                <a:off x="2144315" y="1551384"/>
                <a:ext cx="609600" cy="859631"/>
              </a:xfrm>
              <a:prstGeom prst="bentConnector3">
                <a:avLst>
                  <a:gd name="adj1" fmla="val 50000"/>
                </a:avLst>
              </a:prstGeom>
              <a:grpFill/>
              <a:ln w="28575">
                <a:solidFill>
                  <a:srgbClr val="FD563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肘形连接符 40"/>
              <p:cNvCxnSpPr>
                <a:stCxn id="57" idx="2"/>
                <a:endCxn id="56" idx="6"/>
              </p:cNvCxnSpPr>
              <p:nvPr/>
            </p:nvCxnSpPr>
            <p:spPr>
              <a:xfrm rot="10800000">
                <a:off x="3352801" y="2759870"/>
                <a:ext cx="789661" cy="1"/>
              </a:xfrm>
              <a:prstGeom prst="bentConnector3">
                <a:avLst>
                  <a:gd name="adj1" fmla="val 50000"/>
                </a:avLst>
              </a:prstGeom>
              <a:grpFill/>
              <a:ln w="28575">
                <a:solidFill>
                  <a:srgbClr val="26B9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组合 91"/>
              <p:cNvGrpSpPr/>
              <p:nvPr/>
            </p:nvGrpSpPr>
            <p:grpSpPr>
              <a:xfrm>
                <a:off x="1447800" y="533400"/>
                <a:ext cx="4495800" cy="5181600"/>
                <a:chOff x="1447800" y="533400"/>
                <a:chExt cx="4495800" cy="5181600"/>
              </a:xfrm>
              <a:grpFill/>
            </p:grpSpPr>
            <p:sp>
              <p:nvSpPr>
                <p:cNvPr id="43" name="Oval 6"/>
                <p:cNvSpPr/>
                <p:nvPr/>
              </p:nvSpPr>
              <p:spPr>
                <a:xfrm>
                  <a:off x="1447800" y="533400"/>
                  <a:ext cx="1143000" cy="1143000"/>
                </a:xfrm>
                <a:prstGeom prst="ellipse">
                  <a:avLst/>
                </a:prstGeom>
                <a:grp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280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教师</a:t>
                  </a:r>
                  <a:endParaRPr lang="en-GB" sz="28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45" name="组合 99"/>
                <p:cNvGrpSpPr/>
                <p:nvPr/>
              </p:nvGrpSpPr>
              <p:grpSpPr>
                <a:xfrm>
                  <a:off x="2405062" y="1870410"/>
                  <a:ext cx="3538538" cy="3844590"/>
                  <a:chOff x="2252662" y="1908510"/>
                  <a:chExt cx="3538538" cy="3844590"/>
                </a:xfrm>
                <a:grpFill/>
              </p:grpSpPr>
              <p:grpSp>
                <p:nvGrpSpPr>
                  <p:cNvPr id="46" name="组合 100"/>
                  <p:cNvGrpSpPr/>
                  <p:nvPr/>
                </p:nvGrpSpPr>
                <p:grpSpPr>
                  <a:xfrm>
                    <a:off x="2252662" y="1908510"/>
                    <a:ext cx="2973256" cy="3844590"/>
                    <a:chOff x="2328862" y="1679910"/>
                    <a:chExt cx="2973256" cy="3844590"/>
                  </a:xfrm>
                  <a:grpFill/>
                </p:grpSpPr>
                <p:sp>
                  <p:nvSpPr>
                    <p:cNvPr id="49" name="Oval 6"/>
                    <p:cNvSpPr/>
                    <p:nvPr/>
                  </p:nvSpPr>
                  <p:spPr>
                    <a:xfrm>
                      <a:off x="2328862" y="4576762"/>
                      <a:ext cx="947738" cy="947738"/>
                    </a:xfrm>
                    <a:prstGeom prst="ellipse">
                      <a:avLst/>
                    </a:prstGeom>
                    <a:grpFill/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</a:t>
                      </a:r>
                      <a:endParaRPr lang="en-GB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0" name="Oval 6"/>
                    <p:cNvSpPr/>
                    <p:nvPr/>
                  </p:nvSpPr>
                  <p:spPr>
                    <a:xfrm>
                      <a:off x="4086225" y="4762500"/>
                      <a:ext cx="666750" cy="666750"/>
                    </a:xfrm>
                    <a:prstGeom prst="ellipse">
                      <a:avLst/>
                    </a:prstGeom>
                    <a:solidFill>
                      <a:srgbClr val="26B9C0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成绩管理</a:t>
                      </a:r>
                      <a:endParaRPr lang="en-GB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2" name="Oval 6"/>
                    <p:cNvSpPr/>
                    <p:nvPr/>
                  </p:nvSpPr>
                  <p:spPr>
                    <a:xfrm>
                      <a:off x="4624767" y="2807331"/>
                      <a:ext cx="666750" cy="666750"/>
                    </a:xfrm>
                    <a:prstGeom prst="ellipse">
                      <a:avLst/>
                    </a:prstGeom>
                    <a:solidFill>
                      <a:srgbClr val="26B9C0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操作指南</a:t>
                      </a:r>
                      <a:endParaRPr lang="en-GB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3" name="Oval 6"/>
                    <p:cNvSpPr/>
                    <p:nvPr/>
                  </p:nvSpPr>
                  <p:spPr>
                    <a:xfrm>
                      <a:off x="2328862" y="3357562"/>
                      <a:ext cx="947738" cy="947738"/>
                    </a:xfrm>
                    <a:prstGeom prst="ellipse">
                      <a:avLst/>
                    </a:prstGeom>
                    <a:grpFill/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考核</a:t>
                      </a:r>
                      <a:endParaRPr lang="en-GB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4" name="Oval 6"/>
                    <p:cNvSpPr/>
                    <p:nvPr/>
                  </p:nvSpPr>
                  <p:spPr>
                    <a:xfrm>
                      <a:off x="4093001" y="3498056"/>
                      <a:ext cx="666750" cy="666750"/>
                    </a:xfrm>
                    <a:prstGeom prst="ellipse">
                      <a:avLst/>
                    </a:prstGeom>
                    <a:solidFill>
                      <a:srgbClr val="26B9C0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任务模式</a:t>
                      </a:r>
                      <a:endParaRPr lang="en-GB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6" name="Oval 6"/>
                    <p:cNvSpPr/>
                    <p:nvPr/>
                  </p:nvSpPr>
                  <p:spPr>
                    <a:xfrm>
                      <a:off x="2328862" y="2095500"/>
                      <a:ext cx="947738" cy="947738"/>
                    </a:xfrm>
                    <a:prstGeom prst="ellipse">
                      <a:avLst/>
                    </a:prstGeom>
                    <a:grpFill/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教学</a:t>
                      </a:r>
                      <a:endParaRPr lang="en-GB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7" name="Oval 6"/>
                    <p:cNvSpPr/>
                    <p:nvPr/>
                  </p:nvSpPr>
                  <p:spPr>
                    <a:xfrm>
                      <a:off x="4066261" y="2235995"/>
                      <a:ext cx="666750" cy="666750"/>
                    </a:xfrm>
                    <a:prstGeom prst="ellipse">
                      <a:avLst/>
                    </a:prstGeom>
                    <a:solidFill>
                      <a:srgbClr val="26B9C0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理论知识</a:t>
                      </a:r>
                      <a:endParaRPr lang="en-GB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  <p:sp>
                  <p:nvSpPr>
                    <p:cNvPr id="58" name="Oval 6"/>
                    <p:cNvSpPr/>
                    <p:nvPr/>
                  </p:nvSpPr>
                  <p:spPr>
                    <a:xfrm>
                      <a:off x="4635368" y="1679910"/>
                      <a:ext cx="666750" cy="666750"/>
                    </a:xfrm>
                    <a:prstGeom prst="ellipse">
                      <a:avLst/>
                    </a:prstGeom>
                    <a:solidFill>
                      <a:srgbClr val="26B9C0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教学资源</a:t>
                      </a:r>
                      <a:endParaRPr lang="en-GB" sz="11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p:txBody>
                </p:sp>
              </p:grpSp>
              <p:sp>
                <p:nvSpPr>
                  <p:cNvPr id="47" name="Oval 6"/>
                  <p:cNvSpPr/>
                  <p:nvPr/>
                </p:nvSpPr>
                <p:spPr>
                  <a:xfrm>
                    <a:off x="5124450" y="2465384"/>
                    <a:ext cx="666750" cy="666750"/>
                  </a:xfrm>
                  <a:prstGeom prst="ellipse">
                    <a:avLst/>
                  </a:prstGeom>
                  <a:solidFill>
                    <a:srgbClr val="26B9C0"/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11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a:t>业务流程</a:t>
                    </a:r>
                    <a:endParaRPr lang="en-GB" sz="1100" dirty="0"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</p:grpSp>
        <p:cxnSp>
          <p:nvCxnSpPr>
            <p:cNvPr id="33" name="直接连接符 32"/>
            <p:cNvCxnSpPr>
              <a:stCxn id="58" idx="3"/>
              <a:endCxn id="57" idx="7"/>
            </p:cNvCxnSpPr>
            <p:nvPr/>
          </p:nvCxnSpPr>
          <p:spPr>
            <a:xfrm flipH="1">
              <a:off x="6997568" y="3125317"/>
              <a:ext cx="97643" cy="84621"/>
            </a:xfrm>
            <a:prstGeom prst="line">
              <a:avLst/>
            </a:prstGeom>
            <a:solidFill>
              <a:srgbClr val="FD5635"/>
            </a:solidFill>
            <a:ln w="28575">
              <a:solidFill>
                <a:srgbClr val="26B9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47" idx="1"/>
              <a:endCxn id="58" idx="5"/>
            </p:cNvCxnSpPr>
            <p:nvPr/>
          </p:nvCxnSpPr>
          <p:spPr>
            <a:xfrm flipH="1" flipV="1">
              <a:off x="7566675" y="3125317"/>
              <a:ext cx="93818" cy="85410"/>
            </a:xfrm>
            <a:prstGeom prst="line">
              <a:avLst/>
            </a:prstGeom>
            <a:solidFill>
              <a:srgbClr val="FD5635"/>
            </a:solidFill>
            <a:ln w="28575">
              <a:solidFill>
                <a:srgbClr val="26B9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47" idx="3"/>
              <a:endCxn id="52" idx="7"/>
            </p:cNvCxnSpPr>
            <p:nvPr/>
          </p:nvCxnSpPr>
          <p:spPr>
            <a:xfrm flipH="1">
              <a:off x="7556074" y="3682191"/>
              <a:ext cx="104419" cy="99083"/>
            </a:xfrm>
            <a:prstGeom prst="line">
              <a:avLst/>
            </a:prstGeom>
            <a:solidFill>
              <a:srgbClr val="FD5635"/>
            </a:solidFill>
            <a:ln w="28575">
              <a:solidFill>
                <a:srgbClr val="26B9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>
              <a:stCxn id="52" idx="1"/>
              <a:endCxn id="57" idx="5"/>
            </p:cNvCxnSpPr>
            <p:nvPr/>
          </p:nvCxnSpPr>
          <p:spPr>
            <a:xfrm flipH="1" flipV="1">
              <a:off x="6997568" y="3681402"/>
              <a:ext cx="87042" cy="99872"/>
            </a:xfrm>
            <a:prstGeom prst="line">
              <a:avLst/>
            </a:prstGeom>
            <a:solidFill>
              <a:srgbClr val="FD5635"/>
            </a:solidFill>
            <a:ln w="28575">
              <a:solidFill>
                <a:srgbClr val="26B9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直接连接符 58"/>
          <p:cNvCxnSpPr/>
          <p:nvPr/>
        </p:nvCxnSpPr>
        <p:spPr>
          <a:xfrm rot="10800000">
            <a:off x="5524498" y="3702821"/>
            <a:ext cx="816402" cy="1588"/>
          </a:xfrm>
          <a:prstGeom prst="line">
            <a:avLst/>
          </a:prstGeom>
          <a:solidFill>
            <a:srgbClr val="FD5635"/>
          </a:solidFill>
          <a:ln w="28575">
            <a:solidFill>
              <a:srgbClr val="26B9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H="1">
            <a:off x="5517741" y="4943468"/>
            <a:ext cx="816401" cy="0"/>
          </a:xfrm>
          <a:prstGeom prst="line">
            <a:avLst/>
          </a:prstGeom>
          <a:solidFill>
            <a:srgbClr val="FD5635"/>
          </a:solidFill>
          <a:ln w="28575">
            <a:solidFill>
              <a:srgbClr val="26B9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H="1">
            <a:off x="7017939" y="3729022"/>
            <a:ext cx="816401" cy="0"/>
          </a:xfrm>
          <a:prstGeom prst="line">
            <a:avLst/>
          </a:prstGeom>
          <a:solidFill>
            <a:srgbClr val="FD5635"/>
          </a:solidFill>
          <a:ln w="28575">
            <a:solidFill>
              <a:srgbClr val="26B9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"/>
          <p:cNvSpPr/>
          <p:nvPr/>
        </p:nvSpPr>
        <p:spPr>
          <a:xfrm>
            <a:off x="7834340" y="3348024"/>
            <a:ext cx="666750" cy="666750"/>
          </a:xfrm>
          <a:prstGeom prst="ellipse">
            <a:avLst/>
          </a:prstGeom>
          <a:solidFill>
            <a:srgbClr val="26B9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业务考核</a:t>
            </a:r>
            <a:endParaRPr lang="en-GB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flipH="1">
            <a:off x="7017939" y="4943468"/>
            <a:ext cx="816401" cy="0"/>
          </a:xfrm>
          <a:prstGeom prst="line">
            <a:avLst/>
          </a:prstGeom>
          <a:solidFill>
            <a:srgbClr val="FD5635"/>
          </a:solidFill>
          <a:ln w="28575">
            <a:solidFill>
              <a:srgbClr val="26B9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"/>
          <p:cNvSpPr/>
          <p:nvPr/>
        </p:nvSpPr>
        <p:spPr>
          <a:xfrm>
            <a:off x="7834340" y="4586278"/>
            <a:ext cx="666750" cy="666750"/>
          </a:xfrm>
          <a:prstGeom prst="ellipse">
            <a:avLst/>
          </a:prstGeom>
          <a:solidFill>
            <a:srgbClr val="26B9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进度管理</a:t>
            </a:r>
            <a:endParaRPr lang="en-GB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2979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3"/>
          <p:cNvSpPr/>
          <p:nvPr/>
        </p:nvSpPr>
        <p:spPr>
          <a:xfrm rot="5400000">
            <a:off x="4762701" y="3162097"/>
            <a:ext cx="7080403" cy="299007"/>
          </a:xfrm>
          <a:prstGeom prst="roundRect">
            <a:avLst>
              <a:gd name="adj" fmla="val 4044"/>
            </a:avLst>
          </a:prstGeom>
          <a:solidFill>
            <a:srgbClr val="FD56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ounded Rectangle 3"/>
          <p:cNvSpPr/>
          <p:nvPr/>
        </p:nvSpPr>
        <p:spPr>
          <a:xfrm rot="5400000">
            <a:off x="4330853" y="3159280"/>
            <a:ext cx="7080420" cy="317024"/>
          </a:xfrm>
          <a:prstGeom prst="roundRect">
            <a:avLst>
              <a:gd name="adj" fmla="val 4044"/>
            </a:avLst>
          </a:prstGeom>
          <a:solidFill>
            <a:srgbClr val="26B9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124200" y="2418715"/>
            <a:ext cx="699075" cy="6990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23275" y="2411894"/>
            <a:ext cx="699075" cy="69907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 smtClean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zh-CN" altLang="en-US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22351" y="2411894"/>
            <a:ext cx="699075" cy="6990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品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24200" y="3110969"/>
            <a:ext cx="699075" cy="6990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23275" y="3104148"/>
            <a:ext cx="699075" cy="699075"/>
          </a:xfrm>
          <a:prstGeom prst="rect">
            <a:avLst/>
          </a:prstGeom>
          <a:solidFill>
            <a:srgbClr val="FF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dirty="0" smtClean="0"/>
              <a:t>D</a:t>
            </a:r>
            <a:endParaRPr lang="zh-CN" altLang="en-US" sz="4400" dirty="0"/>
          </a:p>
        </p:txBody>
      </p:sp>
      <p:sp>
        <p:nvSpPr>
          <p:cNvPr id="10" name="矩形 9"/>
          <p:cNvSpPr/>
          <p:nvPr/>
        </p:nvSpPr>
        <p:spPr>
          <a:xfrm>
            <a:off x="4522351" y="3104148"/>
            <a:ext cx="699075" cy="699075"/>
          </a:xfrm>
          <a:prstGeom prst="rect">
            <a:avLst/>
          </a:prstGeom>
          <a:solidFill>
            <a:srgbClr val="57B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24200" y="3803223"/>
            <a:ext cx="699075" cy="69907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/>
          </a:p>
        </p:txBody>
      </p:sp>
      <p:sp>
        <p:nvSpPr>
          <p:cNvPr id="12" name="矩形 11"/>
          <p:cNvSpPr/>
          <p:nvPr/>
        </p:nvSpPr>
        <p:spPr>
          <a:xfrm>
            <a:off x="3823275" y="3810045"/>
            <a:ext cx="699075" cy="69907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势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22351" y="3810045"/>
            <a:ext cx="699075" cy="699075"/>
          </a:xfrm>
          <a:prstGeom prst="rect">
            <a:avLst/>
          </a:prstGeom>
          <a:solidFill>
            <a:srgbClr val="995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8" descr="灰色文字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204" y="4113076"/>
            <a:ext cx="567470" cy="99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1685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626</Words>
  <Application>Microsoft Office PowerPoint</Application>
  <PresentationFormat>全屏显示(4:3)</PresentationFormat>
  <Paragraphs>184</Paragraphs>
  <Slides>17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9" baseType="lpstr">
      <vt:lpstr>Office Theme</vt:lpstr>
      <vt:lpstr>PicObj Class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王二</dc:creator>
  <cp:lastModifiedBy>Windows 用户</cp:lastModifiedBy>
  <cp:revision>101</cp:revision>
  <dcterms:created xsi:type="dcterms:W3CDTF">2006-08-16T00:00:00Z</dcterms:created>
  <dcterms:modified xsi:type="dcterms:W3CDTF">2016-11-15T05:58:18Z</dcterms:modified>
</cp:coreProperties>
</file>